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5" r:id="rId3"/>
    <p:sldId id="292" r:id="rId4"/>
    <p:sldId id="293" r:id="rId5"/>
    <p:sldId id="294" r:id="rId6"/>
    <p:sldId id="286" r:id="rId7"/>
    <p:sldId id="295" r:id="rId8"/>
    <p:sldId id="296" r:id="rId9"/>
    <p:sldId id="297" r:id="rId10"/>
    <p:sldId id="287" r:id="rId11"/>
    <p:sldId id="319" r:id="rId12"/>
    <p:sldId id="320" r:id="rId13"/>
    <p:sldId id="288" r:id="rId14"/>
    <p:sldId id="298" r:id="rId15"/>
    <p:sldId id="289" r:id="rId16"/>
    <p:sldId id="314" r:id="rId17"/>
    <p:sldId id="300" r:id="rId18"/>
    <p:sldId id="306" r:id="rId19"/>
    <p:sldId id="301" r:id="rId20"/>
    <p:sldId id="304" r:id="rId21"/>
    <p:sldId id="305" r:id="rId22"/>
    <p:sldId id="307" r:id="rId23"/>
    <p:sldId id="290" r:id="rId24"/>
    <p:sldId id="308" r:id="rId25"/>
    <p:sldId id="309" r:id="rId26"/>
    <p:sldId id="315" r:id="rId27"/>
    <p:sldId id="316" r:id="rId28"/>
    <p:sldId id="291" r:id="rId29"/>
    <p:sldId id="317" r:id="rId30"/>
    <p:sldId id="299" r:id="rId31"/>
    <p:sldId id="318" r:id="rId32"/>
    <p:sldId id="32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TENSORFLOW RESULT</a:t>
            </a:r>
            <a:endParaRPr lang="vi-V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Trang_tính1!$B$1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Trang_tính1!$A$2:$A$4</c:f>
              <c:strCache>
                <c:ptCount val="3"/>
                <c:pt idx="0">
                  <c:v>GEOMETRIC</c:v>
                </c:pt>
                <c:pt idx="1">
                  <c:v>Neural Network</c:v>
                </c:pt>
                <c:pt idx="2">
                  <c:v>SVM</c:v>
                </c:pt>
              </c:strCache>
            </c:strRef>
          </c:cat>
          <c:val>
            <c:numRef>
              <c:f>Trang_tính1!$B$2:$B$4</c:f>
              <c:numCache>
                <c:formatCode>General</c:formatCode>
                <c:ptCount val="3"/>
                <c:pt idx="0">
                  <c:v>73</c:v>
                </c:pt>
                <c:pt idx="1">
                  <c:v>87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22-4462-BB38-5E2D31580F79}"/>
            </c:ext>
          </c:extLst>
        </c:ser>
        <c:ser>
          <c:idx val="1"/>
          <c:order val="1"/>
          <c:tx>
            <c:strRef>
              <c:f>Trang_tính1!$C$1</c:f>
              <c:strCache>
                <c:ptCount val="1"/>
                <c:pt idx="0">
                  <c:v>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Trang_tính1!$A$2:$A$4</c:f>
              <c:strCache>
                <c:ptCount val="3"/>
                <c:pt idx="0">
                  <c:v>GEOMETRIC</c:v>
                </c:pt>
                <c:pt idx="1">
                  <c:v>Neural Network</c:v>
                </c:pt>
                <c:pt idx="2">
                  <c:v>SVM</c:v>
                </c:pt>
              </c:strCache>
            </c:strRef>
          </c:cat>
          <c:val>
            <c:numRef>
              <c:f>Trang_tính1!$C$2:$C$4</c:f>
              <c:numCache>
                <c:formatCode>General</c:formatCode>
                <c:ptCount val="3"/>
                <c:pt idx="0">
                  <c:v>70</c:v>
                </c:pt>
                <c:pt idx="1">
                  <c:v>80</c:v>
                </c:pt>
                <c:pt idx="2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22-4462-BB38-5E2D31580F79}"/>
            </c:ext>
          </c:extLst>
        </c:ser>
        <c:ser>
          <c:idx val="2"/>
          <c:order val="2"/>
          <c:tx>
            <c:strRef>
              <c:f>Trang_tính1!$D$1</c:f>
              <c:strCache>
                <c:ptCount val="1"/>
                <c:pt idx="0">
                  <c:v>Thump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Trang_tính1!$A$2:$A$4</c:f>
              <c:strCache>
                <c:ptCount val="3"/>
                <c:pt idx="0">
                  <c:v>GEOMETRIC</c:v>
                </c:pt>
                <c:pt idx="1">
                  <c:v>Neural Network</c:v>
                </c:pt>
                <c:pt idx="2">
                  <c:v>SVM</c:v>
                </c:pt>
              </c:strCache>
            </c:strRef>
          </c:cat>
          <c:val>
            <c:numRef>
              <c:f>Trang_tính1!$D$2:$D$4</c:f>
              <c:numCache>
                <c:formatCode>General</c:formatCode>
                <c:ptCount val="3"/>
                <c:pt idx="0">
                  <c:v>65</c:v>
                </c:pt>
                <c:pt idx="1">
                  <c:v>27</c:v>
                </c:pt>
                <c:pt idx="2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22-4462-BB38-5E2D31580F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10506616"/>
        <c:axId val="610503664"/>
      </c:barChart>
      <c:catAx>
        <c:axId val="610506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503664"/>
        <c:crosses val="autoZero"/>
        <c:auto val="1"/>
        <c:lblAlgn val="ctr"/>
        <c:lblOffset val="100"/>
        <c:noMultiLvlLbl val="0"/>
      </c:catAx>
      <c:valAx>
        <c:axId val="610503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10506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C00000"/>
                </a:solidFill>
              </a:rPr>
              <a:t>Extension</a:t>
            </a:r>
            <a:r>
              <a:rPr lang="en-US" baseline="0" dirty="0"/>
              <a:t> of </a:t>
            </a:r>
            <a:r>
              <a:rPr lang="en-US" baseline="0" dirty="0" err="1"/>
              <a:t>gestureS</a:t>
            </a:r>
            <a:r>
              <a:rPr lang="en-US" baseline="0" dirty="0"/>
              <a:t> with geometric method</a:t>
            </a:r>
            <a:endParaRPr lang="vi-V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Trang_tính1!$B$1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Trang_tính1!$A$2:$A$3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Trang_tính1!$B$2:$B$3</c:f>
              <c:numCache>
                <c:formatCode>General</c:formatCode>
                <c:ptCount val="2"/>
                <c:pt idx="0">
                  <c:v>73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F5-4DA6-8197-0EB1DBE562D3}"/>
            </c:ext>
          </c:extLst>
        </c:ser>
        <c:ser>
          <c:idx val="1"/>
          <c:order val="1"/>
          <c:tx>
            <c:strRef>
              <c:f>Trang_tính1!$C$1</c:f>
              <c:strCache>
                <c:ptCount val="1"/>
                <c:pt idx="0">
                  <c:v>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Trang_tính1!$A$2:$A$3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Trang_tính1!$C$2:$C$3</c:f>
              <c:numCache>
                <c:formatCode>General</c:formatCode>
                <c:ptCount val="2"/>
                <c:pt idx="0">
                  <c:v>70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F5-4DA6-8197-0EB1DBE562D3}"/>
            </c:ext>
          </c:extLst>
        </c:ser>
        <c:ser>
          <c:idx val="2"/>
          <c:order val="2"/>
          <c:tx>
            <c:strRef>
              <c:f>Trang_tính1!$D$1</c:f>
              <c:strCache>
                <c:ptCount val="1"/>
                <c:pt idx="0">
                  <c:v>Thump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Trang_tính1!$A$2:$A$3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Trang_tính1!$D$2:$D$3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F5-4DA6-8197-0EB1DBE562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81341120"/>
        <c:axId val="381337840"/>
      </c:barChart>
      <c:catAx>
        <c:axId val="381341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ln>
                  <a:solidFill>
                    <a:srgbClr val="333333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337840"/>
        <c:crosses val="autoZero"/>
        <c:auto val="1"/>
        <c:lblAlgn val="ctr"/>
        <c:lblOffset val="100"/>
        <c:noMultiLvlLbl val="0"/>
      </c:catAx>
      <c:valAx>
        <c:axId val="381337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134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89BFD3-3432-402A-97A6-C10465A9D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D4B4C16-9B0D-4806-8B4E-2962061F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3ABA2F2-5BB9-43EE-A631-86819F5F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3629BB3-DE10-47BC-992F-E3E78F7E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303889A-AB76-4A3A-9E12-43CEC7E8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5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283652-951C-45BA-8EE2-88D376D1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CA2BA24-39C8-46FC-AE63-1B43A0B3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587B0EC-A56D-4B77-9B7E-9CE5F7BB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57B7252-7D89-446D-A6F4-34EA1210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63CC8EF-4A5E-492C-ABD4-BEB61E8F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4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7BFF69A-1BD2-4EEF-A5C3-41F154BE0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1370AB02-7576-4CF6-9219-5ABBC4B17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CB49B95-2874-4C01-AEFC-90BBE8D4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19234AC-5AAD-4906-A064-DC63F8DC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52E5CC5-F029-450B-9BD0-D9083604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9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88C90DC-29AE-4190-9502-25683599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F40ACF1-EE5F-494A-8CA9-5C6D2FD7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F1E91FE-F876-4288-B643-ECC91D83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950E61A-48BC-433C-903A-71FE2926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7F87984-9D5B-4031-BD12-461BD451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6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F1044C-3EC3-4755-A0D7-BB446B16D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5AEAA6-72BA-4199-95BC-A84232EB6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8214E1B-F47E-4185-85F3-989AD197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345CA99-179B-4EC3-9C64-260241BE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FFA80A2-6FAC-4EBD-802D-68FCC2B6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2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26A9DEC-AE57-4868-8FE5-E7F558E1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C1DB5B7-AF74-48A2-AFD4-1E3CE5451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232BF39-0385-4CE9-9D89-C5E8C0131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7ED104F-077B-42E8-B562-7A8F52A56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C676206-D6E9-476C-BF27-364ED8A5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5B362D6-FBA7-416E-BEB9-9B3B3437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0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BE4E26-26BB-4308-B4F5-33560B8A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A40D5C7-B522-4DC6-BF38-0E5767543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D35DD66D-0A06-44AF-B4F3-0A620BDDA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8F257E5-BFE0-4B1D-A0F7-3D380A2CC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96E39EF0-B675-4041-82D5-0506F7C73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03BAD604-07E7-4146-82FF-FA19C64B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FC605E9D-190C-4B6E-9333-46A525CE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8BB936F7-85FA-49D8-A2CC-4C2EA574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4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E3AA55-1CEA-421D-B1C8-47ACCA3C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82F7DCDE-B3AC-486D-9A5C-C76F0054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3D6015E-31E6-45AF-BB2A-4F3DEABB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FBC98B4A-2269-472B-9AEB-013BF258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9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76A359E5-66DD-4467-875D-60A4564E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0B53FF7A-2084-4D82-9837-9A05D928C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837BCB1-4440-42DE-9E19-4D280643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62DF4D-7803-45F9-AD11-43BA5781A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A8C52FF-EDE9-409F-ADE5-E8E9218C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B4A21FD-EAE5-43C3-BE01-5736289A2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00BF918-2C88-490C-81AD-28D444B8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B7E3F19-65A5-496A-A0AE-646F99F7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D34525D-734E-414F-B6DB-90F8703C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8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5F68954-8B4B-41B8-BB87-F8A8C99B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C539FEDA-65CB-4DBC-A2D0-F3791249E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71BE22E-3F79-4CEF-A016-88A3D50B9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08CF171-DD3B-4385-ADBE-610F661F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136470C-BEDC-42EC-86FE-A30A96C9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8A8032F-21EC-4D04-82AB-E2F8EF2A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E62B1C98-F39C-4FC3-95CD-7630D2CF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0928B5D-7473-4364-92B4-E9D68FDF5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B9528EB-3954-46B5-8213-6CFE79A91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AD6DA-B925-4610-98CC-DFC4DB24F42F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0AE576C-9D6D-44F0-891F-00616A88E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7135253-0AA7-496E-847F-74953287A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7E83D-AF4A-4984-93E4-03D1ADC8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7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9A4F1AA-330C-406A-A1B0-8C9DA76AB608}"/>
              </a:ext>
            </a:extLst>
          </p:cNvPr>
          <p:cNvSpPr txBox="1"/>
          <p:nvPr/>
        </p:nvSpPr>
        <p:spPr>
          <a:xfrm>
            <a:off x="283921" y="1637040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 Demi" panose="020E0802020502020306" pitchFamily="34" charset="0"/>
              </a:rPr>
              <a:t>HAND GESTURE RECOGNITION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681FBFF-0B84-45BF-A035-0990069E51F7}"/>
              </a:ext>
            </a:extLst>
          </p:cNvPr>
          <p:cNvSpPr txBox="1"/>
          <p:nvPr/>
        </p:nvSpPr>
        <p:spPr>
          <a:xfrm>
            <a:off x="4824062" y="2663253"/>
            <a:ext cx="2167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Group 7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592F29C-D5E5-47D6-AF11-61A353B194CC}"/>
              </a:ext>
            </a:extLst>
          </p:cNvPr>
          <p:cNvSpPr txBox="1"/>
          <p:nvPr/>
        </p:nvSpPr>
        <p:spPr>
          <a:xfrm>
            <a:off x="1893291" y="3320134"/>
            <a:ext cx="8028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Ho Cong </a:t>
            </a:r>
            <a:r>
              <a:rPr lang="en-US" sz="2800" dirty="0" err="1">
                <a:latin typeface="Consolas" panose="020B0609020204030204" pitchFamily="49" charset="0"/>
              </a:rPr>
              <a:t>Duy</a:t>
            </a:r>
            <a:r>
              <a:rPr lang="en-US" sz="2800" dirty="0">
                <a:latin typeface="Consolas" panose="020B0609020204030204" pitchFamily="49" charset="0"/>
              </a:rPr>
              <a:t> – 1751060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Nguyen </a:t>
            </a:r>
            <a:r>
              <a:rPr lang="en-US" sz="2800" dirty="0" err="1">
                <a:latin typeface="Consolas" panose="020B0609020204030204" pitchFamily="49" charset="0"/>
              </a:rPr>
              <a:t>Phuc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Khang</a:t>
            </a:r>
            <a:r>
              <a:rPr lang="en-US" sz="2800" dirty="0">
                <a:latin typeface="Consolas" panose="020B0609020204030204" pitchFamily="49" charset="0"/>
              </a:rPr>
              <a:t> – 1751074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Nguyen </a:t>
            </a:r>
            <a:r>
              <a:rPr lang="en-US" sz="2800" dirty="0" err="1">
                <a:latin typeface="Consolas" panose="020B0609020204030204" pitchFamily="49" charset="0"/>
              </a:rPr>
              <a:t>Dinh</a:t>
            </a:r>
            <a:r>
              <a:rPr lang="en-US" sz="2800" dirty="0">
                <a:latin typeface="Consolas" panose="020B0609020204030204" pitchFamily="49" charset="0"/>
              </a:rPr>
              <a:t> Huan - 1751069</a:t>
            </a:r>
          </a:p>
        </p:txBody>
      </p:sp>
    </p:spTree>
    <p:extLst>
      <p:ext uri="{BB962C8B-B14F-4D97-AF65-F5344CB8AC3E}">
        <p14:creationId xmlns:p14="http://schemas.microsoft.com/office/powerpoint/2010/main" val="487771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9A4F1AA-330C-406A-A1B0-8C9DA76AB608}"/>
              </a:ext>
            </a:extLst>
          </p:cNvPr>
          <p:cNvSpPr txBox="1"/>
          <p:nvPr/>
        </p:nvSpPr>
        <p:spPr>
          <a:xfrm>
            <a:off x="283926" y="1223889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PROBLEM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104F8E8-8A34-4908-84B0-F71DFE44EBB8}"/>
              </a:ext>
            </a:extLst>
          </p:cNvPr>
          <p:cNvSpPr txBox="1"/>
          <p:nvPr/>
        </p:nvSpPr>
        <p:spPr>
          <a:xfrm>
            <a:off x="283921" y="1789593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MOTIVATION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FF8B7F-77C9-4F53-8285-6012DCB1C1C4}"/>
              </a:ext>
            </a:extLst>
          </p:cNvPr>
          <p:cNvSpPr txBox="1"/>
          <p:nvPr/>
        </p:nvSpPr>
        <p:spPr>
          <a:xfrm>
            <a:off x="283921" y="2402464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RELATED WORKS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4659E9D-76D1-41F5-BE29-1F22799EB1A4}"/>
              </a:ext>
            </a:extLst>
          </p:cNvPr>
          <p:cNvSpPr txBox="1"/>
          <p:nvPr/>
        </p:nvSpPr>
        <p:spPr>
          <a:xfrm>
            <a:off x="283925" y="3263907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OBJECTIVE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97202D4-1E16-4EE2-AFFB-680FA900C0C2}"/>
              </a:ext>
            </a:extLst>
          </p:cNvPr>
          <p:cNvSpPr txBox="1"/>
          <p:nvPr/>
        </p:nvSpPr>
        <p:spPr>
          <a:xfrm>
            <a:off x="283921" y="3858375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METHOD &amp; DATA SET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ABF4A64-FD33-436A-8BE9-C57BE8A4FBF5}"/>
              </a:ext>
            </a:extLst>
          </p:cNvPr>
          <p:cNvSpPr txBox="1"/>
          <p:nvPr/>
        </p:nvSpPr>
        <p:spPr>
          <a:xfrm>
            <a:off x="283921" y="4420032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RESULT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8FB16CD-0CF6-47A7-B8D7-C35A9D895B22}"/>
              </a:ext>
            </a:extLst>
          </p:cNvPr>
          <p:cNvSpPr txBox="1"/>
          <p:nvPr/>
        </p:nvSpPr>
        <p:spPr>
          <a:xfrm>
            <a:off x="283921" y="4946940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OPEN PROBLEM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66746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126480B-0094-4353-8A4A-4D9996CFA095}"/>
              </a:ext>
            </a:extLst>
          </p:cNvPr>
          <p:cNvSpPr txBox="1"/>
          <p:nvPr/>
        </p:nvSpPr>
        <p:spPr>
          <a:xfrm>
            <a:off x="283923" y="0"/>
            <a:ext cx="116241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Real-Time Hand Gesture Recognition Using</a:t>
            </a:r>
          </a:p>
          <a:p>
            <a:pPr algn="ctr"/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Finger Segmentation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F0EE3D9-288B-4EC0-98E4-90F6CEF79F17}"/>
              </a:ext>
            </a:extLst>
          </p:cNvPr>
          <p:cNvSpPr txBox="1"/>
          <p:nvPr/>
        </p:nvSpPr>
        <p:spPr>
          <a:xfrm>
            <a:off x="0" y="1446550"/>
            <a:ext cx="12192000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Zhi-hua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 Chen, Jung-Tae Kim,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Jianning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 Liang, Jing Zhang, Yu-Bo Yuan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672CF6F-FEED-4E81-AE7B-8929ADC2DF43}"/>
              </a:ext>
            </a:extLst>
          </p:cNvPr>
          <p:cNvSpPr txBox="1"/>
          <p:nvPr/>
        </p:nvSpPr>
        <p:spPr>
          <a:xfrm>
            <a:off x="283922" y="1969770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24 April 2014</a:t>
            </a: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783BA7E6-B230-4974-9354-4CA3C605ED50}"/>
              </a:ext>
            </a:extLst>
          </p:cNvPr>
          <p:cNvSpPr/>
          <p:nvPr/>
        </p:nvSpPr>
        <p:spPr>
          <a:xfrm>
            <a:off x="283922" y="2890040"/>
            <a:ext cx="2191992" cy="21242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HAND DETECTION</a:t>
            </a:r>
          </a:p>
        </p:txBody>
      </p:sp>
      <p:sp>
        <p:nvSpPr>
          <p:cNvPr id="9" name="Mũi tên: Phải 8">
            <a:extLst>
              <a:ext uri="{FF2B5EF4-FFF2-40B4-BE49-F238E27FC236}">
                <a16:creationId xmlns:a16="http://schemas.microsoft.com/office/drawing/2014/main" id="{62BEDA84-A903-4C24-A42F-379BFE51E415}"/>
              </a:ext>
            </a:extLst>
          </p:cNvPr>
          <p:cNvSpPr/>
          <p:nvPr/>
        </p:nvSpPr>
        <p:spPr>
          <a:xfrm>
            <a:off x="2596662" y="3818508"/>
            <a:ext cx="633046" cy="26728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AF979CE6-DACF-4772-BC82-ECD0A6CB94EE}"/>
              </a:ext>
            </a:extLst>
          </p:cNvPr>
          <p:cNvSpPr/>
          <p:nvPr/>
        </p:nvSpPr>
        <p:spPr>
          <a:xfrm>
            <a:off x="3350456" y="2890040"/>
            <a:ext cx="2191992" cy="21242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PALM &amp; FINGERS SEGMENTATION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A3BF2A53-1901-4DFF-BC0E-DD7C665A9549}"/>
              </a:ext>
            </a:extLst>
          </p:cNvPr>
          <p:cNvSpPr/>
          <p:nvPr/>
        </p:nvSpPr>
        <p:spPr>
          <a:xfrm>
            <a:off x="6649554" y="2890040"/>
            <a:ext cx="2191992" cy="21242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FINGERS RECOGNITION</a:t>
            </a:r>
          </a:p>
        </p:txBody>
      </p:sp>
      <p:sp>
        <p:nvSpPr>
          <p:cNvPr id="12" name="Mũi tên: Phải 11">
            <a:extLst>
              <a:ext uri="{FF2B5EF4-FFF2-40B4-BE49-F238E27FC236}">
                <a16:creationId xmlns:a16="http://schemas.microsoft.com/office/drawing/2014/main" id="{F976B732-8311-4BD7-AF9E-D28C50E2BE88}"/>
              </a:ext>
            </a:extLst>
          </p:cNvPr>
          <p:cNvSpPr/>
          <p:nvPr/>
        </p:nvSpPr>
        <p:spPr>
          <a:xfrm>
            <a:off x="5848421" y="3818508"/>
            <a:ext cx="633046" cy="26728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AF8ED36A-1166-4632-A452-B86DF9006D1D}"/>
              </a:ext>
            </a:extLst>
          </p:cNvPr>
          <p:cNvSpPr/>
          <p:nvPr/>
        </p:nvSpPr>
        <p:spPr>
          <a:xfrm>
            <a:off x="9716083" y="2886523"/>
            <a:ext cx="2191992" cy="21242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HAND GESTURES RECOGNITION</a:t>
            </a:r>
          </a:p>
        </p:txBody>
      </p:sp>
      <p:sp>
        <p:nvSpPr>
          <p:cNvPr id="14" name="Mũi tên: Phải 13">
            <a:extLst>
              <a:ext uri="{FF2B5EF4-FFF2-40B4-BE49-F238E27FC236}">
                <a16:creationId xmlns:a16="http://schemas.microsoft.com/office/drawing/2014/main" id="{CDF866D2-29B0-4C42-B69E-DD49339C5003}"/>
              </a:ext>
            </a:extLst>
          </p:cNvPr>
          <p:cNvSpPr/>
          <p:nvPr/>
        </p:nvSpPr>
        <p:spPr>
          <a:xfrm>
            <a:off x="8962291" y="3810604"/>
            <a:ext cx="633046" cy="26728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7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126480B-0094-4353-8A4A-4D9996CFA095}"/>
              </a:ext>
            </a:extLst>
          </p:cNvPr>
          <p:cNvSpPr txBox="1"/>
          <p:nvPr/>
        </p:nvSpPr>
        <p:spPr>
          <a:xfrm>
            <a:off x="283923" y="0"/>
            <a:ext cx="116241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Real-Time Hand Gesture Recognition Using</a:t>
            </a:r>
          </a:p>
          <a:p>
            <a:pPr algn="ctr"/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Finger Segmentation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F0EE3D9-288B-4EC0-98E4-90F6CEF79F17}"/>
              </a:ext>
            </a:extLst>
          </p:cNvPr>
          <p:cNvSpPr txBox="1"/>
          <p:nvPr/>
        </p:nvSpPr>
        <p:spPr>
          <a:xfrm>
            <a:off x="0" y="1446550"/>
            <a:ext cx="12192000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Zhi-hua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 Chen, Jung-Tae Kim,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Jianning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 Liang, Jing Zhang, Yu-Bo Yuan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672CF6F-FEED-4E81-AE7B-8929ADC2DF43}"/>
              </a:ext>
            </a:extLst>
          </p:cNvPr>
          <p:cNvSpPr txBox="1"/>
          <p:nvPr/>
        </p:nvSpPr>
        <p:spPr>
          <a:xfrm>
            <a:off x="283922" y="1969770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24 April 2014</a:t>
            </a:r>
          </a:p>
        </p:txBody>
      </p:sp>
      <p:cxnSp>
        <p:nvCxnSpPr>
          <p:cNvPr id="3" name="Đường nối Thẳng 2">
            <a:extLst>
              <a:ext uri="{FF2B5EF4-FFF2-40B4-BE49-F238E27FC236}">
                <a16:creationId xmlns:a16="http://schemas.microsoft.com/office/drawing/2014/main" id="{EDFC0EA7-81A8-4352-980B-F586B2E5C552}"/>
              </a:ext>
            </a:extLst>
          </p:cNvPr>
          <p:cNvCxnSpPr>
            <a:stCxn id="7" idx="2"/>
          </p:cNvCxnSpPr>
          <p:nvPr/>
        </p:nvCxnSpPr>
        <p:spPr>
          <a:xfrm>
            <a:off x="6095999" y="2554545"/>
            <a:ext cx="1" cy="4303455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C0AAAA8-2B5E-4207-A7A2-82F607EDAB9A}"/>
              </a:ext>
            </a:extLst>
          </p:cNvPr>
          <p:cNvSpPr txBox="1"/>
          <p:nvPr/>
        </p:nvSpPr>
        <p:spPr>
          <a:xfrm>
            <a:off x="0" y="3077765"/>
            <a:ext cx="4034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  <a:latin typeface="Berlin Sans FB Demi" panose="020E0802020502020306" pitchFamily="34" charset="0"/>
              </a:rPr>
              <a:t>OUTPERFORM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1E118910-2BDA-4DA5-A684-5F1B063398FC}"/>
              </a:ext>
            </a:extLst>
          </p:cNvPr>
          <p:cNvSpPr txBox="1"/>
          <p:nvPr/>
        </p:nvSpPr>
        <p:spPr>
          <a:xfrm>
            <a:off x="1535723" y="3662540"/>
            <a:ext cx="4560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State-of-art FEMD (2013)</a:t>
            </a:r>
          </a:p>
          <a:p>
            <a:r>
              <a:rPr lang="en-US" sz="2800" dirty="0">
                <a:latin typeface="Berlin Sans FB Demi" panose="020E0802020502020306" pitchFamily="34" charset="0"/>
              </a:rPr>
              <a:t>by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BAA482C-EDF4-4094-9661-8C5E9B4E107D}"/>
              </a:ext>
            </a:extLst>
          </p:cNvPr>
          <p:cNvSpPr txBox="1"/>
          <p:nvPr/>
        </p:nvSpPr>
        <p:spPr>
          <a:xfrm>
            <a:off x="-100819" y="3826400"/>
            <a:ext cx="40348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dirty="0">
                <a:solidFill>
                  <a:schemeClr val="accent6"/>
                </a:solidFill>
                <a:latin typeface="Berlin Sans FB Demi" panose="020E0802020502020306" pitchFamily="34" charset="0"/>
              </a:rPr>
              <a:t>3%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3AC67648-69B7-4D37-BD63-1EC070EFD917}"/>
              </a:ext>
            </a:extLst>
          </p:cNvPr>
          <p:cNvSpPr txBox="1"/>
          <p:nvPr/>
        </p:nvSpPr>
        <p:spPr>
          <a:xfrm>
            <a:off x="3595464" y="4518896"/>
            <a:ext cx="25005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In 10 X 10 X10 </a:t>
            </a:r>
          </a:p>
          <a:p>
            <a:r>
              <a:rPr lang="en-US" sz="2800" dirty="0">
                <a:latin typeface="Berlin Sans FB Demi" panose="020E0802020502020306" pitchFamily="34" charset="0"/>
              </a:rPr>
              <a:t>Cases of Hand Gesture Images data Set 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A09B322-FF47-40A2-ACC9-363290252377}"/>
              </a:ext>
            </a:extLst>
          </p:cNvPr>
          <p:cNvSpPr txBox="1"/>
          <p:nvPr/>
        </p:nvSpPr>
        <p:spPr>
          <a:xfrm>
            <a:off x="6196818" y="3590007"/>
            <a:ext cx="4461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DEPEND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37854971-A664-46A0-BE42-47C456C8026F}"/>
              </a:ext>
            </a:extLst>
          </p:cNvPr>
          <p:cNvSpPr txBox="1"/>
          <p:nvPr/>
        </p:nvSpPr>
        <p:spPr>
          <a:xfrm>
            <a:off x="6721898" y="3328397"/>
            <a:ext cx="456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Highly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77272747-ED4D-46B8-95C0-03A0BAF1CA04}"/>
              </a:ext>
            </a:extLst>
          </p:cNvPr>
          <p:cNvSpPr txBox="1"/>
          <p:nvPr/>
        </p:nvSpPr>
        <p:spPr>
          <a:xfrm>
            <a:off x="6518381" y="4518896"/>
            <a:ext cx="5389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				On</a:t>
            </a:r>
          </a:p>
          <a:p>
            <a:r>
              <a:rPr lang="en-US" sz="2800" dirty="0">
                <a:latin typeface="Berlin Sans FB Demi" panose="020E0802020502020306" pitchFamily="34" charset="0"/>
              </a:rPr>
              <a:t>Result from Hand Detection</a:t>
            </a:r>
          </a:p>
        </p:txBody>
      </p:sp>
    </p:spTree>
    <p:extLst>
      <p:ext uri="{BB962C8B-B14F-4D97-AF65-F5344CB8AC3E}">
        <p14:creationId xmlns:p14="http://schemas.microsoft.com/office/powerpoint/2010/main" val="3026047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9A4F1AA-330C-406A-A1B0-8C9DA76AB608}"/>
              </a:ext>
            </a:extLst>
          </p:cNvPr>
          <p:cNvSpPr txBox="1"/>
          <p:nvPr/>
        </p:nvSpPr>
        <p:spPr>
          <a:xfrm>
            <a:off x="283926" y="1223889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PROBLEM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104F8E8-8A34-4908-84B0-F71DFE44EBB8}"/>
              </a:ext>
            </a:extLst>
          </p:cNvPr>
          <p:cNvSpPr txBox="1"/>
          <p:nvPr/>
        </p:nvSpPr>
        <p:spPr>
          <a:xfrm>
            <a:off x="283921" y="1789593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MOTIVATION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FF8B7F-77C9-4F53-8285-6012DCB1C1C4}"/>
              </a:ext>
            </a:extLst>
          </p:cNvPr>
          <p:cNvSpPr txBox="1"/>
          <p:nvPr/>
        </p:nvSpPr>
        <p:spPr>
          <a:xfrm>
            <a:off x="283921" y="2402464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RELATED WORKS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4659E9D-76D1-41F5-BE29-1F22799EB1A4}"/>
              </a:ext>
            </a:extLst>
          </p:cNvPr>
          <p:cNvSpPr txBox="1"/>
          <p:nvPr/>
        </p:nvSpPr>
        <p:spPr>
          <a:xfrm>
            <a:off x="283920" y="2990188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OBJECTIVES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97202D4-1E16-4EE2-AFFB-680FA900C0C2}"/>
              </a:ext>
            </a:extLst>
          </p:cNvPr>
          <p:cNvSpPr txBox="1"/>
          <p:nvPr/>
        </p:nvSpPr>
        <p:spPr>
          <a:xfrm>
            <a:off x="283921" y="3858375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METHOD &amp; DATA SET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ABF4A64-FD33-436A-8BE9-C57BE8A4FBF5}"/>
              </a:ext>
            </a:extLst>
          </p:cNvPr>
          <p:cNvSpPr txBox="1"/>
          <p:nvPr/>
        </p:nvSpPr>
        <p:spPr>
          <a:xfrm>
            <a:off x="283920" y="4513306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RESULT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8FB16CD-0CF6-47A7-B8D7-C35A9D895B22}"/>
              </a:ext>
            </a:extLst>
          </p:cNvPr>
          <p:cNvSpPr txBox="1"/>
          <p:nvPr/>
        </p:nvSpPr>
        <p:spPr>
          <a:xfrm>
            <a:off x="283919" y="5082880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OPEN PROBLEM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962714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7BC766D-B4A8-418C-A3C7-96A34939F75E}"/>
              </a:ext>
            </a:extLst>
          </p:cNvPr>
          <p:cNvSpPr txBox="1"/>
          <p:nvPr/>
        </p:nvSpPr>
        <p:spPr>
          <a:xfrm>
            <a:off x="283925" y="4051404"/>
            <a:ext cx="11624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C00000"/>
                </a:solidFill>
                <a:latin typeface="Berlin Sans FB Demi" panose="020E0802020502020306" pitchFamily="34" charset="0"/>
              </a:rPr>
              <a:t>ASSESS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DFA32DF-E869-445C-9D69-32C89642A5CF}"/>
              </a:ext>
            </a:extLst>
          </p:cNvPr>
          <p:cNvSpPr txBox="1"/>
          <p:nvPr/>
        </p:nvSpPr>
        <p:spPr>
          <a:xfrm>
            <a:off x="283925" y="5328677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OTHER PEOPLE’s WORKS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C8E004E5-296A-4F7A-BEE2-99558DD9A941}"/>
              </a:ext>
            </a:extLst>
          </p:cNvPr>
          <p:cNvSpPr txBox="1"/>
          <p:nvPr/>
        </p:nvSpPr>
        <p:spPr>
          <a:xfrm>
            <a:off x="283925" y="2806598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EXTEND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F9A2748-F82B-471E-B944-2700CD9413DF}"/>
              </a:ext>
            </a:extLst>
          </p:cNvPr>
          <p:cNvSpPr txBox="1"/>
          <p:nvPr/>
        </p:nvSpPr>
        <p:spPr>
          <a:xfrm>
            <a:off x="283924" y="3529873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LIST OF GESTURES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D3220AA-FBCE-4F11-8B18-0BAAB4119A6F}"/>
              </a:ext>
            </a:extLst>
          </p:cNvPr>
          <p:cNvSpPr txBox="1"/>
          <p:nvPr/>
        </p:nvSpPr>
        <p:spPr>
          <a:xfrm>
            <a:off x="283924" y="1558201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INTRODUCE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A97280E-9018-432D-A6A7-9AF9BAEA115C}"/>
              </a:ext>
            </a:extLst>
          </p:cNvPr>
          <p:cNvSpPr txBox="1"/>
          <p:nvPr/>
        </p:nvSpPr>
        <p:spPr>
          <a:xfrm>
            <a:off x="283924" y="2194019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NEW METHOD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F9ED56BE-564C-4972-844A-9C3BBC9845E4}"/>
              </a:ext>
            </a:extLst>
          </p:cNvPr>
          <p:cNvSpPr txBox="1"/>
          <p:nvPr/>
        </p:nvSpPr>
        <p:spPr>
          <a:xfrm>
            <a:off x="283923" y="648694"/>
            <a:ext cx="11624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Berlin Sans FB Demi" panose="020E0802020502020306" pitchFamily="34" charset="0"/>
              </a:rPr>
              <a:t>IMPROVE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697359E-5701-46CF-B5D0-EA9FC5F30B1A}"/>
              </a:ext>
            </a:extLst>
          </p:cNvPr>
          <p:cNvSpPr txBox="1"/>
          <p:nvPr/>
        </p:nvSpPr>
        <p:spPr>
          <a:xfrm>
            <a:off x="283923" y="1066095"/>
            <a:ext cx="11624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CURRENT METHOD</a:t>
            </a:r>
          </a:p>
        </p:txBody>
      </p:sp>
    </p:spTree>
    <p:extLst>
      <p:ext uri="{BB962C8B-B14F-4D97-AF65-F5344CB8AC3E}">
        <p14:creationId xmlns:p14="http://schemas.microsoft.com/office/powerpoint/2010/main" val="34605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9A4F1AA-330C-406A-A1B0-8C9DA76AB608}"/>
              </a:ext>
            </a:extLst>
          </p:cNvPr>
          <p:cNvSpPr txBox="1"/>
          <p:nvPr/>
        </p:nvSpPr>
        <p:spPr>
          <a:xfrm>
            <a:off x="283926" y="1223889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PROBLEM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104F8E8-8A34-4908-84B0-F71DFE44EBB8}"/>
              </a:ext>
            </a:extLst>
          </p:cNvPr>
          <p:cNvSpPr txBox="1"/>
          <p:nvPr/>
        </p:nvSpPr>
        <p:spPr>
          <a:xfrm>
            <a:off x="283921" y="1789593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MOTIVATION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FF8B7F-77C9-4F53-8285-6012DCB1C1C4}"/>
              </a:ext>
            </a:extLst>
          </p:cNvPr>
          <p:cNvSpPr txBox="1"/>
          <p:nvPr/>
        </p:nvSpPr>
        <p:spPr>
          <a:xfrm>
            <a:off x="283921" y="2402464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RELATED WORKS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4659E9D-76D1-41F5-BE29-1F22799EB1A4}"/>
              </a:ext>
            </a:extLst>
          </p:cNvPr>
          <p:cNvSpPr txBox="1"/>
          <p:nvPr/>
        </p:nvSpPr>
        <p:spPr>
          <a:xfrm>
            <a:off x="283920" y="2990188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OBJECTIVE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97202D4-1E16-4EE2-AFFB-680FA900C0C2}"/>
              </a:ext>
            </a:extLst>
          </p:cNvPr>
          <p:cNvSpPr txBox="1"/>
          <p:nvPr/>
        </p:nvSpPr>
        <p:spPr>
          <a:xfrm>
            <a:off x="283919" y="3643534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 Demi" panose="020E0802020502020306" pitchFamily="34" charset="0"/>
              </a:rPr>
              <a:t>METHOD &amp; DATA SET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ABF4A64-FD33-436A-8BE9-C57BE8A4FBF5}"/>
              </a:ext>
            </a:extLst>
          </p:cNvPr>
          <p:cNvSpPr txBox="1"/>
          <p:nvPr/>
        </p:nvSpPr>
        <p:spPr>
          <a:xfrm>
            <a:off x="283919" y="4484495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RESULT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8FB16CD-0CF6-47A7-B8D7-C35A9D895B22}"/>
              </a:ext>
            </a:extLst>
          </p:cNvPr>
          <p:cNvSpPr txBox="1"/>
          <p:nvPr/>
        </p:nvSpPr>
        <p:spPr>
          <a:xfrm>
            <a:off x="283918" y="5091675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OPEN PROBLEM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693798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>
            <a:extLst>
              <a:ext uri="{FF2B5EF4-FFF2-40B4-BE49-F238E27FC236}">
                <a16:creationId xmlns:a16="http://schemas.microsoft.com/office/drawing/2014/main" id="{11498E16-876F-4B89-925C-F08018705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6458"/>
            <a:ext cx="12192000" cy="240030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3DD433D-8AC5-435C-8E73-039D937591A8}"/>
              </a:ext>
            </a:extLst>
          </p:cNvPr>
          <p:cNvSpPr txBox="1"/>
          <p:nvPr/>
        </p:nvSpPr>
        <p:spPr>
          <a:xfrm>
            <a:off x="0" y="1687486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Berlin Sans FB Demi" panose="020E0802020502020306" pitchFamily="34" charset="0"/>
              </a:rPr>
              <a:t>LEARNING TO </a:t>
            </a:r>
            <a:r>
              <a:rPr lang="en-US" sz="6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ESTIMATE 3D HAND POSE </a:t>
            </a:r>
            <a:r>
              <a:rPr lang="en-US" sz="6000" i="1" dirty="0">
                <a:latin typeface="Berlin Sans FB Demi" panose="020E0802020502020306" pitchFamily="34" charset="0"/>
              </a:rPr>
              <a:t>FROM </a:t>
            </a:r>
            <a:r>
              <a:rPr lang="en-US" sz="4000" i="1" dirty="0">
                <a:latin typeface="Berlin Sans FB Demi" panose="020E0802020502020306" pitchFamily="34" charset="0"/>
              </a:rPr>
              <a:t>SINGLE RGB IMAGE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13216E7-93BD-4C28-AC90-0F88A764AAAF}"/>
              </a:ext>
            </a:extLst>
          </p:cNvPr>
          <p:cNvSpPr txBox="1"/>
          <p:nvPr/>
        </p:nvSpPr>
        <p:spPr>
          <a:xfrm>
            <a:off x="-1388301" y="5183392"/>
            <a:ext cx="1496860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0" dirty="0">
                <a:solidFill>
                  <a:srgbClr val="C00000"/>
                </a:solidFill>
                <a:latin typeface="Berlin Sans FB Demi" panose="020E0802020502020306" pitchFamily="34" charset="0"/>
              </a:rPr>
              <a:t>GROUND WORK</a:t>
            </a: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715D749A-96B8-4FCC-B267-6D647FC07BA0}"/>
              </a:ext>
            </a:extLst>
          </p:cNvPr>
          <p:cNvCxnSpPr/>
          <p:nvPr/>
        </p:nvCxnSpPr>
        <p:spPr>
          <a:xfrm>
            <a:off x="0" y="5581748"/>
            <a:ext cx="12192000" cy="0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B9A5C3E-78A2-4909-AA3A-06D44256A2EB}"/>
              </a:ext>
            </a:extLst>
          </p:cNvPr>
          <p:cNvSpPr txBox="1"/>
          <p:nvPr/>
        </p:nvSpPr>
        <p:spPr>
          <a:xfrm>
            <a:off x="-1" y="0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Christian Zimmermann, Thomas </a:t>
            </a:r>
            <a:r>
              <a:rPr lang="en-US" sz="4000" dirty="0" err="1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Brox</a:t>
            </a:r>
            <a:endParaRPr lang="en-US" sz="4000" dirty="0">
              <a:solidFill>
                <a:schemeClr val="bg1">
                  <a:lumMod val="85000"/>
                </a:schemeClr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University of Freiburg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436806D-73F2-4AE1-9D84-00010138AE9B}"/>
              </a:ext>
            </a:extLst>
          </p:cNvPr>
          <p:cNvSpPr txBox="1"/>
          <p:nvPr/>
        </p:nvSpPr>
        <p:spPr>
          <a:xfrm>
            <a:off x="-2" y="115152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15 Oct 2017</a:t>
            </a:r>
          </a:p>
        </p:txBody>
      </p:sp>
    </p:spTree>
    <p:extLst>
      <p:ext uri="{BB962C8B-B14F-4D97-AF65-F5344CB8AC3E}">
        <p14:creationId xmlns:p14="http://schemas.microsoft.com/office/powerpoint/2010/main" val="11891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92EBA868-CD9E-4A83-A00C-E90165C22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18" y="4743755"/>
            <a:ext cx="4587882" cy="2100028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02DB6FD-8BF5-4561-ACB2-FBE6731B438C}"/>
              </a:ext>
            </a:extLst>
          </p:cNvPr>
          <p:cNvSpPr txBox="1"/>
          <p:nvPr/>
        </p:nvSpPr>
        <p:spPr>
          <a:xfrm>
            <a:off x="1" y="179705"/>
            <a:ext cx="12191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rgbClr val="C00000"/>
                </a:solidFill>
                <a:latin typeface="Berlin Sans FB Demi" panose="020E0802020502020306" pitchFamily="34" charset="0"/>
              </a:rPr>
              <a:t>CLASSIFICATION</a:t>
            </a:r>
            <a:r>
              <a:rPr lang="en-US" sz="7200" dirty="0">
                <a:latin typeface="Berlin Sans FB Demi" panose="020E0802020502020306" pitchFamily="34" charset="0"/>
              </a:rPr>
              <a:t> OF HAND GESTURE POSE USING </a:t>
            </a:r>
            <a:r>
              <a:rPr lang="en-US" sz="7200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TENSORFLOW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745FB0D-6C25-488A-BDE4-269389E31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9" y="3129835"/>
            <a:ext cx="2286000" cy="228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102D291-7EF1-4493-AB95-C02BDFC04E80}"/>
              </a:ext>
            </a:extLst>
          </p:cNvPr>
          <p:cNvSpPr txBox="1"/>
          <p:nvPr/>
        </p:nvSpPr>
        <p:spPr>
          <a:xfrm>
            <a:off x="-239136" y="5532159"/>
            <a:ext cx="347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PRASAD PAI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1D4C733-B8EC-4852-B337-C39F241C9B4B}"/>
              </a:ext>
            </a:extLst>
          </p:cNvPr>
          <p:cNvSpPr txBox="1"/>
          <p:nvPr/>
        </p:nvSpPr>
        <p:spPr>
          <a:xfrm>
            <a:off x="112542" y="5940870"/>
            <a:ext cx="239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FEB 15, 2018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221240B-EC39-41E3-819C-C636A572FBBC}"/>
              </a:ext>
            </a:extLst>
          </p:cNvPr>
          <p:cNvSpPr txBox="1"/>
          <p:nvPr/>
        </p:nvSpPr>
        <p:spPr>
          <a:xfrm>
            <a:off x="-513457" y="6292253"/>
            <a:ext cx="524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Y MEDIA INNOVATION LAB</a:t>
            </a:r>
          </a:p>
        </p:txBody>
      </p:sp>
    </p:spTree>
    <p:extLst>
      <p:ext uri="{BB962C8B-B14F-4D97-AF65-F5344CB8AC3E}">
        <p14:creationId xmlns:p14="http://schemas.microsoft.com/office/powerpoint/2010/main" val="281033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488315D-6F7C-4A15-B19E-013D1DA84439}"/>
              </a:ext>
            </a:extLst>
          </p:cNvPr>
          <p:cNvSpPr txBox="1"/>
          <p:nvPr/>
        </p:nvSpPr>
        <p:spPr>
          <a:xfrm>
            <a:off x="1984339" y="0"/>
            <a:ext cx="23948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3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F6356D-AA64-4C72-AA04-E950D470426F}"/>
              </a:ext>
            </a:extLst>
          </p:cNvPr>
          <p:cNvSpPr txBox="1"/>
          <p:nvPr/>
        </p:nvSpPr>
        <p:spPr>
          <a:xfrm>
            <a:off x="-2630331" y="3939540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METHODS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0B43348-BFE2-44BA-8D92-94C9890B3F5B}"/>
              </a:ext>
            </a:extLst>
          </p:cNvPr>
          <p:cNvSpPr txBox="1"/>
          <p:nvPr/>
        </p:nvSpPr>
        <p:spPr>
          <a:xfrm>
            <a:off x="4642339" y="1308051"/>
            <a:ext cx="7549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Directional Orientation</a:t>
            </a:r>
            <a:r>
              <a:rPr lang="en-US" sz="4000" dirty="0">
                <a:latin typeface="Berlin Sans FB Demi" panose="020E0802020502020306" pitchFamily="34" charset="0"/>
              </a:rPr>
              <a:t>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and Curls of Fingers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3E55A0F8-648B-4760-8507-220115443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2918460"/>
            <a:ext cx="7356815" cy="336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3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488315D-6F7C-4A15-B19E-013D1DA84439}"/>
              </a:ext>
            </a:extLst>
          </p:cNvPr>
          <p:cNvSpPr txBox="1"/>
          <p:nvPr/>
        </p:nvSpPr>
        <p:spPr>
          <a:xfrm>
            <a:off x="1984339" y="0"/>
            <a:ext cx="23948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3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F6356D-AA64-4C72-AA04-E950D470426F}"/>
              </a:ext>
            </a:extLst>
          </p:cNvPr>
          <p:cNvSpPr txBox="1"/>
          <p:nvPr/>
        </p:nvSpPr>
        <p:spPr>
          <a:xfrm>
            <a:off x="-2630331" y="3939540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METHODS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0B43348-BFE2-44BA-8D92-94C9890B3F5B}"/>
              </a:ext>
            </a:extLst>
          </p:cNvPr>
          <p:cNvSpPr txBox="1"/>
          <p:nvPr/>
        </p:nvSpPr>
        <p:spPr>
          <a:xfrm>
            <a:off x="4642339" y="1308051"/>
            <a:ext cx="7549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Directional Orientation and </a:t>
            </a:r>
            <a:r>
              <a:rPr lang="en-US" sz="4000" dirty="0">
                <a:latin typeface="Berlin Sans FB Demi" panose="020E0802020502020306" pitchFamily="34" charset="0"/>
              </a:rPr>
              <a:t>Curls of Fingers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DE8E6D91-0BC0-49CD-A78A-13B998AEE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9" y="2631490"/>
            <a:ext cx="754966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9A4F1AA-330C-406A-A1B0-8C9DA76AB608}"/>
              </a:ext>
            </a:extLst>
          </p:cNvPr>
          <p:cNvSpPr txBox="1"/>
          <p:nvPr/>
        </p:nvSpPr>
        <p:spPr>
          <a:xfrm>
            <a:off x="283926" y="1223889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 Demi" panose="020E0802020502020306" pitchFamily="34" charset="0"/>
              </a:rPr>
              <a:t>PROBLEM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104F8E8-8A34-4908-84B0-F71DFE44EBB8}"/>
              </a:ext>
            </a:extLst>
          </p:cNvPr>
          <p:cNvSpPr txBox="1"/>
          <p:nvPr/>
        </p:nvSpPr>
        <p:spPr>
          <a:xfrm>
            <a:off x="283926" y="2051538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MOTIVATION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FF8B7F-77C9-4F53-8285-6012DCB1C1C4}"/>
              </a:ext>
            </a:extLst>
          </p:cNvPr>
          <p:cNvSpPr txBox="1"/>
          <p:nvPr/>
        </p:nvSpPr>
        <p:spPr>
          <a:xfrm>
            <a:off x="283926" y="2682480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RELATED WORKS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4659E9D-76D1-41F5-BE29-1F22799EB1A4}"/>
              </a:ext>
            </a:extLst>
          </p:cNvPr>
          <p:cNvSpPr txBox="1"/>
          <p:nvPr/>
        </p:nvSpPr>
        <p:spPr>
          <a:xfrm>
            <a:off x="283925" y="3263907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OBJECTIVE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97202D4-1E16-4EE2-AFFB-680FA900C0C2}"/>
              </a:ext>
            </a:extLst>
          </p:cNvPr>
          <p:cNvSpPr txBox="1"/>
          <p:nvPr/>
        </p:nvSpPr>
        <p:spPr>
          <a:xfrm>
            <a:off x="283924" y="3741629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METHOD &amp; DATA SET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ABF4A64-FD33-436A-8BE9-C57BE8A4FBF5}"/>
              </a:ext>
            </a:extLst>
          </p:cNvPr>
          <p:cNvSpPr txBox="1"/>
          <p:nvPr/>
        </p:nvSpPr>
        <p:spPr>
          <a:xfrm>
            <a:off x="283924" y="4261500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RESULT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8FB16CD-0CF6-47A7-B8D7-C35A9D895B22}"/>
              </a:ext>
            </a:extLst>
          </p:cNvPr>
          <p:cNvSpPr txBox="1"/>
          <p:nvPr/>
        </p:nvSpPr>
        <p:spPr>
          <a:xfrm>
            <a:off x="283923" y="4765984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OPEN PROBLEM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700595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488315D-6F7C-4A15-B19E-013D1DA84439}"/>
              </a:ext>
            </a:extLst>
          </p:cNvPr>
          <p:cNvSpPr txBox="1"/>
          <p:nvPr/>
        </p:nvSpPr>
        <p:spPr>
          <a:xfrm>
            <a:off x="1984339" y="0"/>
            <a:ext cx="23948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3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F6356D-AA64-4C72-AA04-E950D470426F}"/>
              </a:ext>
            </a:extLst>
          </p:cNvPr>
          <p:cNvSpPr txBox="1"/>
          <p:nvPr/>
        </p:nvSpPr>
        <p:spPr>
          <a:xfrm>
            <a:off x="-2630331" y="3939540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METHODS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CE6EEEA-23B4-4500-9226-740AEFED5A76}"/>
              </a:ext>
            </a:extLst>
          </p:cNvPr>
          <p:cNvSpPr txBox="1"/>
          <p:nvPr/>
        </p:nvSpPr>
        <p:spPr>
          <a:xfrm>
            <a:off x="4642339" y="1262667"/>
            <a:ext cx="7549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Berlin Sans FB Demi" panose="020E0802020502020306" pitchFamily="34" charset="0"/>
              </a:rPr>
              <a:t>GEOMETRIC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C0E0057-9AE3-417A-AB09-BE966790C523}"/>
              </a:ext>
            </a:extLst>
          </p:cNvPr>
          <p:cNvSpPr txBox="1"/>
          <p:nvPr/>
        </p:nvSpPr>
        <p:spPr>
          <a:xfrm>
            <a:off x="4642338" y="1968988"/>
            <a:ext cx="7549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Berlin Sans FB Demi" panose="020E0802020502020306" pitchFamily="34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07205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488315D-6F7C-4A15-B19E-013D1DA84439}"/>
              </a:ext>
            </a:extLst>
          </p:cNvPr>
          <p:cNvSpPr txBox="1"/>
          <p:nvPr/>
        </p:nvSpPr>
        <p:spPr>
          <a:xfrm>
            <a:off x="1984339" y="0"/>
            <a:ext cx="23948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3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F6356D-AA64-4C72-AA04-E950D470426F}"/>
              </a:ext>
            </a:extLst>
          </p:cNvPr>
          <p:cNvSpPr txBox="1"/>
          <p:nvPr/>
        </p:nvSpPr>
        <p:spPr>
          <a:xfrm>
            <a:off x="-2630331" y="3939540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METHODS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CE6EEEA-23B4-4500-9226-740AEFED5A76}"/>
              </a:ext>
            </a:extLst>
          </p:cNvPr>
          <p:cNvSpPr txBox="1"/>
          <p:nvPr/>
        </p:nvSpPr>
        <p:spPr>
          <a:xfrm>
            <a:off x="4642339" y="1262667"/>
            <a:ext cx="7549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Berlin Sans FB Demi" panose="020E0802020502020306" pitchFamily="34" charset="0"/>
              </a:rPr>
              <a:t>GEOMETRIC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C0E0057-9AE3-417A-AB09-BE966790C523}"/>
              </a:ext>
            </a:extLst>
          </p:cNvPr>
          <p:cNvSpPr txBox="1"/>
          <p:nvPr/>
        </p:nvSpPr>
        <p:spPr>
          <a:xfrm>
            <a:off x="4642338" y="1968988"/>
            <a:ext cx="7549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Berlin Sans FB Demi" panose="020E0802020502020306" pitchFamily="34" charset="0"/>
              </a:rPr>
              <a:t>NEURAL NETWORK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60F744B-672E-4CBA-A153-C840D4DFE7F0}"/>
              </a:ext>
            </a:extLst>
          </p:cNvPr>
          <p:cNvSpPr txBox="1"/>
          <p:nvPr/>
        </p:nvSpPr>
        <p:spPr>
          <a:xfrm>
            <a:off x="4642339" y="2721114"/>
            <a:ext cx="7549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188051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AF01F743-5790-45A2-913A-084D666B2D4D}"/>
              </a:ext>
            </a:extLst>
          </p:cNvPr>
          <p:cNvSpPr/>
          <p:nvPr/>
        </p:nvSpPr>
        <p:spPr>
          <a:xfrm>
            <a:off x="0" y="0"/>
            <a:ext cx="12192000" cy="576773"/>
          </a:xfrm>
          <a:prstGeom prst="rect">
            <a:avLst/>
          </a:prstGeom>
          <a:solidFill>
            <a:schemeClr val="accent2">
              <a:lumMod val="75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Đường nối Thẳng 2">
            <a:extLst>
              <a:ext uri="{FF2B5EF4-FFF2-40B4-BE49-F238E27FC236}">
                <a16:creationId xmlns:a16="http://schemas.microsoft.com/office/drawing/2014/main" id="{7472AD28-CE02-45C1-87DA-BE5D5A24614B}"/>
              </a:ext>
            </a:extLst>
          </p:cNvPr>
          <p:cNvCxnSpPr/>
          <p:nvPr/>
        </p:nvCxnSpPr>
        <p:spPr>
          <a:xfrm>
            <a:off x="3277772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Đường nối Thẳng 3">
            <a:extLst>
              <a:ext uri="{FF2B5EF4-FFF2-40B4-BE49-F238E27FC236}">
                <a16:creationId xmlns:a16="http://schemas.microsoft.com/office/drawing/2014/main" id="{3B77B4B5-58FC-4D25-B5C0-91209FBC49E2}"/>
              </a:ext>
            </a:extLst>
          </p:cNvPr>
          <p:cNvCxnSpPr/>
          <p:nvPr/>
        </p:nvCxnSpPr>
        <p:spPr>
          <a:xfrm>
            <a:off x="5688037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F4774556-C07C-4FA0-8442-C9134FCF1770}"/>
              </a:ext>
            </a:extLst>
          </p:cNvPr>
          <p:cNvCxnSpPr/>
          <p:nvPr/>
        </p:nvCxnSpPr>
        <p:spPr>
          <a:xfrm>
            <a:off x="7570763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A0BAA339-56CC-43B9-A2F3-90106B38FED1}"/>
              </a:ext>
            </a:extLst>
          </p:cNvPr>
          <p:cNvCxnSpPr/>
          <p:nvPr/>
        </p:nvCxnSpPr>
        <p:spPr>
          <a:xfrm>
            <a:off x="1041478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047A1F00-0B98-4C9F-BEB6-3D3FDA4D3EE7}"/>
              </a:ext>
            </a:extLst>
          </p:cNvPr>
          <p:cNvCxnSpPr>
            <a:cxnSpLocks/>
          </p:cNvCxnSpPr>
          <p:nvPr/>
        </p:nvCxnSpPr>
        <p:spPr>
          <a:xfrm>
            <a:off x="0" y="57677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8D4E792-0F8F-4ECE-8187-C2E47521F0BE}"/>
              </a:ext>
            </a:extLst>
          </p:cNvPr>
          <p:cNvSpPr txBox="1"/>
          <p:nvPr/>
        </p:nvSpPr>
        <p:spPr>
          <a:xfrm>
            <a:off x="2936748" y="88333"/>
            <a:ext cx="3059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rlin Sans FB Demi" panose="020E0802020502020306" pitchFamily="34" charset="0"/>
              </a:rPr>
              <a:t>IMAGES / GESTURE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8D5B6774-5D31-4128-BC5E-6DA7AA00BAFC}"/>
              </a:ext>
            </a:extLst>
          </p:cNvPr>
          <p:cNvSpPr txBox="1"/>
          <p:nvPr/>
        </p:nvSpPr>
        <p:spPr>
          <a:xfrm>
            <a:off x="526484" y="3927"/>
            <a:ext cx="208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Berlin Sans FB Demi" panose="020E0802020502020306" pitchFamily="34" charset="0"/>
              </a:rPr>
              <a:t>DATA SET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0613099C-656F-4F8E-B4BA-EE42FA9559F9}"/>
              </a:ext>
            </a:extLst>
          </p:cNvPr>
          <p:cNvSpPr txBox="1"/>
          <p:nvPr/>
        </p:nvSpPr>
        <p:spPr>
          <a:xfrm>
            <a:off x="5335293" y="92257"/>
            <a:ext cx="261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rlin Sans FB Demi" panose="020E0802020502020306" pitchFamily="34" charset="0"/>
              </a:rPr>
              <a:t>GESTURE NUM</a:t>
            </a:r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9F551DF9-BA44-4434-8B38-CCE40E01E7DE}"/>
              </a:ext>
            </a:extLst>
          </p:cNvPr>
          <p:cNvCxnSpPr>
            <a:cxnSpLocks/>
          </p:cNvCxnSpPr>
          <p:nvPr/>
        </p:nvCxnSpPr>
        <p:spPr>
          <a:xfrm>
            <a:off x="8975188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9334B1A7-50CA-45B2-B12D-DF3591D6EFD8}"/>
              </a:ext>
            </a:extLst>
          </p:cNvPr>
          <p:cNvSpPr txBox="1"/>
          <p:nvPr/>
        </p:nvSpPr>
        <p:spPr>
          <a:xfrm>
            <a:off x="10528115" y="88333"/>
            <a:ext cx="1589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TOTAL</a:t>
            </a:r>
          </a:p>
        </p:txBody>
      </p:sp>
      <p:pic>
        <p:nvPicPr>
          <p:cNvPr id="20" name="Đồ họa 19" descr="Nam">
            <a:extLst>
              <a:ext uri="{FF2B5EF4-FFF2-40B4-BE49-F238E27FC236}">
                <a16:creationId xmlns:a16="http://schemas.microsoft.com/office/drawing/2014/main" id="{A0866C4E-4B20-4F4A-BC34-EE75138B4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0785" y="88333"/>
            <a:ext cx="456148" cy="456148"/>
          </a:xfrm>
          <a:prstGeom prst="rect">
            <a:avLst/>
          </a:prstGeom>
        </p:spPr>
      </p:pic>
      <p:pic>
        <p:nvPicPr>
          <p:cNvPr id="22" name="Đồ họa 21" descr="Nữ">
            <a:extLst>
              <a:ext uri="{FF2B5EF4-FFF2-40B4-BE49-F238E27FC236}">
                <a16:creationId xmlns:a16="http://schemas.microsoft.com/office/drawing/2014/main" id="{38412E6C-62F6-46D4-AD63-D2B5E62A4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3585" y="88333"/>
            <a:ext cx="537103" cy="488440"/>
          </a:xfrm>
          <a:prstGeom prst="rect">
            <a:avLst/>
          </a:prstGeom>
        </p:spPr>
      </p:pic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C1FEA827-5B15-491D-A99E-B35EB96BB098}"/>
              </a:ext>
            </a:extLst>
          </p:cNvPr>
          <p:cNvSpPr txBox="1"/>
          <p:nvPr/>
        </p:nvSpPr>
        <p:spPr>
          <a:xfrm>
            <a:off x="0" y="647540"/>
            <a:ext cx="3127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Berlin Sans FB Demi" panose="020E0802020502020306" pitchFamily="34" charset="0"/>
              </a:rPr>
              <a:t>Real – time hand gesture recognition using Finger Segmentation (2014)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4B214AFB-6C5E-4B4C-B5CC-87E54D3EF62C}"/>
              </a:ext>
            </a:extLst>
          </p:cNvPr>
          <p:cNvSpPr txBox="1"/>
          <p:nvPr/>
        </p:nvSpPr>
        <p:spPr>
          <a:xfrm>
            <a:off x="3611696" y="801428"/>
            <a:ext cx="272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100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(640 x 480) 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B6F18A50-4069-4785-B068-74555BC8B19F}"/>
              </a:ext>
            </a:extLst>
          </p:cNvPr>
          <p:cNvSpPr txBox="1"/>
          <p:nvPr/>
        </p:nvSpPr>
        <p:spPr>
          <a:xfrm>
            <a:off x="6201089" y="801428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13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371D0326-84D4-485B-B9A0-48FA3ED6EA1D}"/>
              </a:ext>
            </a:extLst>
          </p:cNvPr>
          <p:cNvSpPr txBox="1"/>
          <p:nvPr/>
        </p:nvSpPr>
        <p:spPr>
          <a:xfrm>
            <a:off x="7858750" y="801428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3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37AC4D1A-CEEE-46A3-BE82-A46DDF46964C}"/>
              </a:ext>
            </a:extLst>
          </p:cNvPr>
          <p:cNvSpPr txBox="1"/>
          <p:nvPr/>
        </p:nvSpPr>
        <p:spPr>
          <a:xfrm>
            <a:off x="9254286" y="801428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4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2784D29F-7433-49BC-A869-2FB298102146}"/>
              </a:ext>
            </a:extLst>
          </p:cNvPr>
          <p:cNvSpPr txBox="1"/>
          <p:nvPr/>
        </p:nvSpPr>
        <p:spPr>
          <a:xfrm>
            <a:off x="10851401" y="801428"/>
            <a:ext cx="942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1300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60AA0269-ECB2-4374-AFD0-AA8357535CD7}"/>
              </a:ext>
            </a:extLst>
          </p:cNvPr>
          <p:cNvSpPr txBox="1"/>
          <p:nvPr/>
        </p:nvSpPr>
        <p:spPr>
          <a:xfrm>
            <a:off x="36836" y="1885071"/>
            <a:ext cx="3127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Berlin Sans FB Demi" panose="020E0802020502020306" pitchFamily="34" charset="0"/>
              </a:rPr>
              <a:t>Robust part-based hand</a:t>
            </a:r>
          </a:p>
          <a:p>
            <a:r>
              <a:rPr lang="en-US" sz="1600" i="1" dirty="0">
                <a:latin typeface="Berlin Sans FB Demi" panose="020E0802020502020306" pitchFamily="34" charset="0"/>
              </a:rPr>
              <a:t>gesture recognition using </a:t>
            </a:r>
            <a:r>
              <a:rPr lang="en-US" sz="1600" i="1" dirty="0" err="1">
                <a:latin typeface="Berlin Sans FB Demi" panose="020E0802020502020306" pitchFamily="34" charset="0"/>
              </a:rPr>
              <a:t>kinect</a:t>
            </a:r>
            <a:r>
              <a:rPr lang="en-US" sz="1600" i="1" dirty="0">
                <a:latin typeface="Berlin Sans FB Demi" panose="020E0802020502020306" pitchFamily="34" charset="0"/>
              </a:rPr>
              <a:t> sensor (2013)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BD2E05E6-BD86-4274-8D73-8C763133DB03}"/>
              </a:ext>
            </a:extLst>
          </p:cNvPr>
          <p:cNvSpPr txBox="1"/>
          <p:nvPr/>
        </p:nvSpPr>
        <p:spPr>
          <a:xfrm>
            <a:off x="6229432" y="1943460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10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34" name="Đường nối Thẳng 33">
            <a:extLst>
              <a:ext uri="{FF2B5EF4-FFF2-40B4-BE49-F238E27FC236}">
                <a16:creationId xmlns:a16="http://schemas.microsoft.com/office/drawing/2014/main" id="{A5D1F620-12C4-4ECF-B57D-3F3C4A7A0D5D}"/>
              </a:ext>
            </a:extLst>
          </p:cNvPr>
          <p:cNvCxnSpPr>
            <a:cxnSpLocks/>
          </p:cNvCxnSpPr>
          <p:nvPr/>
        </p:nvCxnSpPr>
        <p:spPr>
          <a:xfrm flipH="1">
            <a:off x="7570763" y="1885071"/>
            <a:ext cx="28440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Đường nối Thẳng 36">
            <a:extLst>
              <a:ext uri="{FF2B5EF4-FFF2-40B4-BE49-F238E27FC236}">
                <a16:creationId xmlns:a16="http://schemas.microsoft.com/office/drawing/2014/main" id="{7B1C493E-7802-4F96-920D-A79A6DDA9A93}"/>
              </a:ext>
            </a:extLst>
          </p:cNvPr>
          <p:cNvCxnSpPr>
            <a:cxnSpLocks/>
          </p:cNvCxnSpPr>
          <p:nvPr/>
        </p:nvCxnSpPr>
        <p:spPr>
          <a:xfrm flipH="1">
            <a:off x="7571883" y="2518914"/>
            <a:ext cx="2806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7471CDB3-F62F-421F-8587-77370BFF62F6}"/>
              </a:ext>
            </a:extLst>
          </p:cNvPr>
          <p:cNvSpPr txBox="1"/>
          <p:nvPr/>
        </p:nvSpPr>
        <p:spPr>
          <a:xfrm>
            <a:off x="8530829" y="1920377"/>
            <a:ext cx="837341" cy="569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latin typeface="Berlin Sans FB Demi" panose="020E0802020502020306" pitchFamily="34" charset="0"/>
              </a:rPr>
              <a:t>10</a:t>
            </a:r>
            <a:r>
              <a:rPr lang="en-US" sz="2800" dirty="0">
                <a:latin typeface="Berlin Sans FB Demi" panose="020E0802020502020306" pitchFamily="34" charset="0"/>
              </a:rPr>
              <a:t>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C7B1C6AB-AFB6-4BA0-BA9F-0CAAB4FA6CDE}"/>
              </a:ext>
            </a:extLst>
          </p:cNvPr>
          <p:cNvSpPr txBox="1"/>
          <p:nvPr/>
        </p:nvSpPr>
        <p:spPr>
          <a:xfrm>
            <a:off x="4032058" y="1943460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100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B8C05DAD-763C-452C-8FC8-6BB40593DCB4}"/>
              </a:ext>
            </a:extLst>
          </p:cNvPr>
          <p:cNvSpPr txBox="1"/>
          <p:nvPr/>
        </p:nvSpPr>
        <p:spPr>
          <a:xfrm>
            <a:off x="10790977" y="1943460"/>
            <a:ext cx="100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1000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BFA21CD2-102B-426B-A589-DC2AF212DB35}"/>
              </a:ext>
            </a:extLst>
          </p:cNvPr>
          <p:cNvSpPr txBox="1"/>
          <p:nvPr/>
        </p:nvSpPr>
        <p:spPr>
          <a:xfrm>
            <a:off x="-343550" y="3429000"/>
            <a:ext cx="312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erlin Sans FB Demi" panose="020E0802020502020306" pitchFamily="34" charset="0"/>
              </a:rPr>
              <a:t>RENDERED HANDPOSE</a:t>
            </a:r>
          </a:p>
        </p:txBody>
      </p:sp>
      <p:cxnSp>
        <p:nvCxnSpPr>
          <p:cNvPr id="44" name="Đường nối Thẳng 43">
            <a:extLst>
              <a:ext uri="{FF2B5EF4-FFF2-40B4-BE49-F238E27FC236}">
                <a16:creationId xmlns:a16="http://schemas.microsoft.com/office/drawing/2014/main" id="{C211D43B-4123-41E1-A817-219CA853DD9D}"/>
              </a:ext>
            </a:extLst>
          </p:cNvPr>
          <p:cNvCxnSpPr>
            <a:cxnSpLocks/>
          </p:cNvCxnSpPr>
          <p:nvPr/>
        </p:nvCxnSpPr>
        <p:spPr>
          <a:xfrm flipH="1">
            <a:off x="3277772" y="3232725"/>
            <a:ext cx="8914228" cy="190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Đường nối Thẳng 47">
            <a:extLst>
              <a:ext uri="{FF2B5EF4-FFF2-40B4-BE49-F238E27FC236}">
                <a16:creationId xmlns:a16="http://schemas.microsoft.com/office/drawing/2014/main" id="{3D162557-461B-4136-9AF5-C1276D2331C8}"/>
              </a:ext>
            </a:extLst>
          </p:cNvPr>
          <p:cNvCxnSpPr>
            <a:cxnSpLocks/>
          </p:cNvCxnSpPr>
          <p:nvPr/>
        </p:nvCxnSpPr>
        <p:spPr>
          <a:xfrm flipH="1">
            <a:off x="3275954" y="3866568"/>
            <a:ext cx="8914228" cy="190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Hộp Văn bản 49">
            <a:extLst>
              <a:ext uri="{FF2B5EF4-FFF2-40B4-BE49-F238E27FC236}">
                <a16:creationId xmlns:a16="http://schemas.microsoft.com/office/drawing/2014/main" id="{086259DC-5B1E-408E-A20C-CB6E960CD104}"/>
              </a:ext>
            </a:extLst>
          </p:cNvPr>
          <p:cNvSpPr txBox="1"/>
          <p:nvPr/>
        </p:nvSpPr>
        <p:spPr>
          <a:xfrm>
            <a:off x="3328131" y="3297177"/>
            <a:ext cx="8863869" cy="569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latin typeface="Berlin Sans FB Demi" panose="020E0802020502020306" pitchFamily="34" charset="0"/>
              </a:rPr>
              <a:t>41258 Training + 2728 Testing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C49400E6-DA1E-41D9-A808-EA92F43D8794}"/>
              </a:ext>
            </a:extLst>
          </p:cNvPr>
          <p:cNvSpPr txBox="1"/>
          <p:nvPr/>
        </p:nvSpPr>
        <p:spPr>
          <a:xfrm>
            <a:off x="-986759" y="4666531"/>
            <a:ext cx="312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erlin Sans FB Demi" panose="020E0802020502020306" pitchFamily="34" charset="0"/>
              </a:rPr>
              <a:t>GROUP 4</a:t>
            </a:r>
          </a:p>
        </p:txBody>
      </p:sp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E60A0CA7-70D1-470A-A887-0D17D5A50E4F}"/>
              </a:ext>
            </a:extLst>
          </p:cNvPr>
          <p:cNvSpPr txBox="1"/>
          <p:nvPr/>
        </p:nvSpPr>
        <p:spPr>
          <a:xfrm>
            <a:off x="3833323" y="4567935"/>
            <a:ext cx="1219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1200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0A52C508-3658-458B-9855-18F63E903B4F}"/>
              </a:ext>
            </a:extLst>
          </p:cNvPr>
          <p:cNvSpPr txBox="1"/>
          <p:nvPr/>
        </p:nvSpPr>
        <p:spPr>
          <a:xfrm>
            <a:off x="6210116" y="4574198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44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4" name="Hộp Văn bản 53">
            <a:extLst>
              <a:ext uri="{FF2B5EF4-FFF2-40B4-BE49-F238E27FC236}">
                <a16:creationId xmlns:a16="http://schemas.microsoft.com/office/drawing/2014/main" id="{EBD0222A-1BE7-458D-9B64-A6668566539C}"/>
              </a:ext>
            </a:extLst>
          </p:cNvPr>
          <p:cNvSpPr txBox="1"/>
          <p:nvPr/>
        </p:nvSpPr>
        <p:spPr>
          <a:xfrm>
            <a:off x="7867777" y="4574198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1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7D7F623F-12A3-4FE3-BA04-0CA5C523BF8F}"/>
              </a:ext>
            </a:extLst>
          </p:cNvPr>
          <p:cNvSpPr txBox="1"/>
          <p:nvPr/>
        </p:nvSpPr>
        <p:spPr>
          <a:xfrm>
            <a:off x="9243744" y="4574198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0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6" name="Hộp Văn bản 55">
            <a:extLst>
              <a:ext uri="{FF2B5EF4-FFF2-40B4-BE49-F238E27FC236}">
                <a16:creationId xmlns:a16="http://schemas.microsoft.com/office/drawing/2014/main" id="{FFC23B22-223C-451F-BA8A-304821FDB859}"/>
              </a:ext>
            </a:extLst>
          </p:cNvPr>
          <p:cNvSpPr txBox="1"/>
          <p:nvPr/>
        </p:nvSpPr>
        <p:spPr>
          <a:xfrm>
            <a:off x="10637713" y="4586969"/>
            <a:ext cx="136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52800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7" name="Hộp Văn bản 56">
            <a:extLst>
              <a:ext uri="{FF2B5EF4-FFF2-40B4-BE49-F238E27FC236}">
                <a16:creationId xmlns:a16="http://schemas.microsoft.com/office/drawing/2014/main" id="{8A06AB4D-9B64-4DC8-84C1-DD20CB132265}"/>
              </a:ext>
            </a:extLst>
          </p:cNvPr>
          <p:cNvSpPr txBox="1"/>
          <p:nvPr/>
        </p:nvSpPr>
        <p:spPr>
          <a:xfrm>
            <a:off x="-685010" y="5718017"/>
            <a:ext cx="312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C00000"/>
                </a:solidFill>
                <a:latin typeface="Berlin Sans FB Demi" panose="020E0802020502020306" pitchFamily="34" charset="0"/>
              </a:rPr>
              <a:t>OUR GROUP (7)</a:t>
            </a:r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31481221-99C4-4D8D-8B30-0627CA04F24F}"/>
              </a:ext>
            </a:extLst>
          </p:cNvPr>
          <p:cNvSpPr txBox="1"/>
          <p:nvPr/>
        </p:nvSpPr>
        <p:spPr>
          <a:xfrm>
            <a:off x="4027543" y="5625684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Berlin Sans FB Demi" panose="020E0802020502020306" pitchFamily="34" charset="0"/>
              </a:rPr>
              <a:t>600</a:t>
            </a:r>
            <a:r>
              <a:rPr lang="en-US" sz="2800" dirty="0">
                <a:latin typeface="Berlin Sans FB Demi" panose="020E0802020502020306" pitchFamily="34" charset="0"/>
              </a:rPr>
              <a:t>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9520793B-9739-4318-8E40-0DA52D53A3C9}"/>
              </a:ext>
            </a:extLst>
          </p:cNvPr>
          <p:cNvSpPr txBox="1"/>
          <p:nvPr/>
        </p:nvSpPr>
        <p:spPr>
          <a:xfrm>
            <a:off x="6220371" y="5625684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Berlin Sans FB Demi" panose="020E0802020502020306" pitchFamily="34" charset="0"/>
              </a:rPr>
              <a:t>10</a:t>
            </a:r>
            <a:r>
              <a:rPr lang="en-US" sz="2800" dirty="0">
                <a:latin typeface="Berlin Sans FB Demi" panose="020E0802020502020306" pitchFamily="34" charset="0"/>
              </a:rPr>
              <a:t>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0" name="Hộp Văn bản 59">
            <a:extLst>
              <a:ext uri="{FF2B5EF4-FFF2-40B4-BE49-F238E27FC236}">
                <a16:creationId xmlns:a16="http://schemas.microsoft.com/office/drawing/2014/main" id="{8DA027CD-69AA-4189-B394-183DEC55D2F1}"/>
              </a:ext>
            </a:extLst>
          </p:cNvPr>
          <p:cNvSpPr txBox="1"/>
          <p:nvPr/>
        </p:nvSpPr>
        <p:spPr>
          <a:xfrm>
            <a:off x="7867776" y="5625684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Berlin Sans FB Demi" panose="020E0802020502020306" pitchFamily="34" charset="0"/>
              </a:rPr>
              <a:t>3</a:t>
            </a:r>
            <a:r>
              <a:rPr lang="en-US" sz="2800" dirty="0">
                <a:latin typeface="Berlin Sans FB Demi" panose="020E0802020502020306" pitchFamily="34" charset="0"/>
              </a:rPr>
              <a:t>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1" name="Hộp Văn bản 60">
            <a:extLst>
              <a:ext uri="{FF2B5EF4-FFF2-40B4-BE49-F238E27FC236}">
                <a16:creationId xmlns:a16="http://schemas.microsoft.com/office/drawing/2014/main" id="{D7AA0233-4B1A-4AC0-ACB0-2EFA6A727CDC}"/>
              </a:ext>
            </a:extLst>
          </p:cNvPr>
          <p:cNvSpPr txBox="1"/>
          <p:nvPr/>
        </p:nvSpPr>
        <p:spPr>
          <a:xfrm>
            <a:off x="9255101" y="5623417"/>
            <a:ext cx="83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Berlin Sans FB Demi" panose="020E0802020502020306" pitchFamily="34" charset="0"/>
              </a:rPr>
              <a:t>0</a:t>
            </a:r>
            <a:r>
              <a:rPr lang="en-US" sz="2800" dirty="0">
                <a:latin typeface="Berlin Sans FB Demi" panose="020E0802020502020306" pitchFamily="34" charset="0"/>
              </a:rPr>
              <a:t>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2" name="Hộp Văn bản 61">
            <a:extLst>
              <a:ext uri="{FF2B5EF4-FFF2-40B4-BE49-F238E27FC236}">
                <a16:creationId xmlns:a16="http://schemas.microsoft.com/office/drawing/2014/main" id="{7AFBBDDD-2862-4826-AC6B-047F65DDF064}"/>
              </a:ext>
            </a:extLst>
          </p:cNvPr>
          <p:cNvSpPr txBox="1"/>
          <p:nvPr/>
        </p:nvSpPr>
        <p:spPr>
          <a:xfrm>
            <a:off x="10797839" y="5623417"/>
            <a:ext cx="105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Berlin Sans FB Demi" panose="020E0802020502020306" pitchFamily="34" charset="0"/>
              </a:rPr>
              <a:t>6000</a:t>
            </a:r>
            <a:r>
              <a:rPr lang="en-US" sz="2800" dirty="0">
                <a:latin typeface="Berlin Sans FB Demi" panose="020E0802020502020306" pitchFamily="34" charset="0"/>
              </a:rPr>
              <a:t> 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9A4F1AA-330C-406A-A1B0-8C9DA76AB608}"/>
              </a:ext>
            </a:extLst>
          </p:cNvPr>
          <p:cNvSpPr txBox="1"/>
          <p:nvPr/>
        </p:nvSpPr>
        <p:spPr>
          <a:xfrm>
            <a:off x="283926" y="1223889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PROBLEM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104F8E8-8A34-4908-84B0-F71DFE44EBB8}"/>
              </a:ext>
            </a:extLst>
          </p:cNvPr>
          <p:cNvSpPr txBox="1"/>
          <p:nvPr/>
        </p:nvSpPr>
        <p:spPr>
          <a:xfrm>
            <a:off x="283921" y="1789593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MOTIVATION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FF8B7F-77C9-4F53-8285-6012DCB1C1C4}"/>
              </a:ext>
            </a:extLst>
          </p:cNvPr>
          <p:cNvSpPr txBox="1"/>
          <p:nvPr/>
        </p:nvSpPr>
        <p:spPr>
          <a:xfrm>
            <a:off x="283921" y="2402464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RELATED WORKS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4659E9D-76D1-41F5-BE29-1F22799EB1A4}"/>
              </a:ext>
            </a:extLst>
          </p:cNvPr>
          <p:cNvSpPr txBox="1"/>
          <p:nvPr/>
        </p:nvSpPr>
        <p:spPr>
          <a:xfrm>
            <a:off x="283920" y="2990188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OBJECTIVE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97202D4-1E16-4EE2-AFFB-680FA900C0C2}"/>
              </a:ext>
            </a:extLst>
          </p:cNvPr>
          <p:cNvSpPr txBox="1"/>
          <p:nvPr/>
        </p:nvSpPr>
        <p:spPr>
          <a:xfrm>
            <a:off x="283919" y="3643534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METHOD &amp; DATA SET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ABF4A64-FD33-436A-8BE9-C57BE8A4FBF5}"/>
              </a:ext>
            </a:extLst>
          </p:cNvPr>
          <p:cNvSpPr txBox="1"/>
          <p:nvPr/>
        </p:nvSpPr>
        <p:spPr>
          <a:xfrm>
            <a:off x="283917" y="4254668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RESULT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8FB16CD-0CF6-47A7-B8D7-C35A9D895B22}"/>
              </a:ext>
            </a:extLst>
          </p:cNvPr>
          <p:cNvSpPr txBox="1"/>
          <p:nvPr/>
        </p:nvSpPr>
        <p:spPr>
          <a:xfrm>
            <a:off x="283918" y="5091675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OPEN PROBLEM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535757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Biểu đồ 5">
            <a:extLst>
              <a:ext uri="{FF2B5EF4-FFF2-40B4-BE49-F238E27FC236}">
                <a16:creationId xmlns:a16="http://schemas.microsoft.com/office/drawing/2014/main" id="{3DF2BDCC-EE2C-457B-AC8A-DC6E72356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6521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3597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DAA180-BC4E-40AA-94F8-BE00F1DB54F3}"/>
              </a:ext>
            </a:extLst>
          </p:cNvPr>
          <p:cNvSpPr txBox="1"/>
          <p:nvPr/>
        </p:nvSpPr>
        <p:spPr>
          <a:xfrm>
            <a:off x="283923" y="0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REMARKS ON </a:t>
            </a:r>
            <a:r>
              <a:rPr lang="en-US" sz="6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ACCURACY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64FEBEB-3773-4B62-BAC6-861BB46487D2}"/>
              </a:ext>
            </a:extLst>
          </p:cNvPr>
          <p:cNvSpPr txBox="1"/>
          <p:nvPr/>
        </p:nvSpPr>
        <p:spPr>
          <a:xfrm>
            <a:off x="49618" y="1015663"/>
            <a:ext cx="3147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SKIN COLOR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ADD66B5-2780-4932-B614-456CC7E0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4" y="1930228"/>
            <a:ext cx="3048000" cy="228600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FAE3C44-3013-4873-9584-E863B6E7D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6" y="442290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71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DAA180-BC4E-40AA-94F8-BE00F1DB54F3}"/>
              </a:ext>
            </a:extLst>
          </p:cNvPr>
          <p:cNvSpPr txBox="1"/>
          <p:nvPr/>
        </p:nvSpPr>
        <p:spPr>
          <a:xfrm>
            <a:off x="283923" y="0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REMARKS ON </a:t>
            </a:r>
            <a:r>
              <a:rPr lang="en-US" sz="6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ACCURACY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64FEBEB-3773-4B62-BAC6-861BB46487D2}"/>
              </a:ext>
            </a:extLst>
          </p:cNvPr>
          <p:cNvSpPr txBox="1"/>
          <p:nvPr/>
        </p:nvSpPr>
        <p:spPr>
          <a:xfrm>
            <a:off x="49618" y="1015663"/>
            <a:ext cx="3147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SKIN COLOR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ADD66B5-2780-4932-B614-456CC7E0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4" y="1930228"/>
            <a:ext cx="3048000" cy="228600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FAE3C44-3013-4873-9584-E863B6E7D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6" y="4422907"/>
            <a:ext cx="3048000" cy="2286000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745C73C-E90B-4DFE-8B40-1EE72AB9A57C}"/>
              </a:ext>
            </a:extLst>
          </p:cNvPr>
          <p:cNvSpPr/>
          <p:nvPr/>
        </p:nvSpPr>
        <p:spPr>
          <a:xfrm>
            <a:off x="0" y="1015663"/>
            <a:ext cx="3381153" cy="584233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910DA43-B808-4C5B-8BCC-BE4EC233BF5B}"/>
              </a:ext>
            </a:extLst>
          </p:cNvPr>
          <p:cNvSpPr txBox="1"/>
          <p:nvPr/>
        </p:nvSpPr>
        <p:spPr>
          <a:xfrm>
            <a:off x="3381153" y="1004384"/>
            <a:ext cx="584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BACKGROUND COLOR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1EFE994-6225-41E2-B6B1-E5FAB907E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4422907"/>
            <a:ext cx="3048000" cy="228600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5EBDD82-AD6A-4F5E-A78F-7ACF8F064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930228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48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DAA180-BC4E-40AA-94F8-BE00F1DB54F3}"/>
              </a:ext>
            </a:extLst>
          </p:cNvPr>
          <p:cNvSpPr txBox="1"/>
          <p:nvPr/>
        </p:nvSpPr>
        <p:spPr>
          <a:xfrm>
            <a:off x="283923" y="0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REMARKS ON </a:t>
            </a:r>
            <a:r>
              <a:rPr lang="en-US" sz="6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ACCURACY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64FEBEB-3773-4B62-BAC6-861BB46487D2}"/>
              </a:ext>
            </a:extLst>
          </p:cNvPr>
          <p:cNvSpPr txBox="1"/>
          <p:nvPr/>
        </p:nvSpPr>
        <p:spPr>
          <a:xfrm>
            <a:off x="49618" y="1015663"/>
            <a:ext cx="3147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SKIN COLOR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ADD66B5-2780-4932-B614-456CC7E0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4" y="1930228"/>
            <a:ext cx="3048000" cy="228600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FAE3C44-3013-4873-9584-E863B6E7D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6" y="4422907"/>
            <a:ext cx="3048000" cy="2286000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745C73C-E90B-4DFE-8B40-1EE72AB9A57C}"/>
              </a:ext>
            </a:extLst>
          </p:cNvPr>
          <p:cNvSpPr/>
          <p:nvPr/>
        </p:nvSpPr>
        <p:spPr>
          <a:xfrm>
            <a:off x="0" y="1015663"/>
            <a:ext cx="3381153" cy="584233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910DA43-B808-4C5B-8BCC-BE4EC233BF5B}"/>
              </a:ext>
            </a:extLst>
          </p:cNvPr>
          <p:cNvSpPr txBox="1"/>
          <p:nvPr/>
        </p:nvSpPr>
        <p:spPr>
          <a:xfrm>
            <a:off x="3381153" y="1004384"/>
            <a:ext cx="584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BACKGROUND COLOR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1EFE994-6225-41E2-B6B1-E5FAB907E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4422907"/>
            <a:ext cx="3048000" cy="228600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5EBDD82-AD6A-4F5E-A78F-7ACF8F064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930228"/>
            <a:ext cx="3048000" cy="2286000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A0BF722-2096-48C8-B0CF-7EF3394838E4}"/>
              </a:ext>
            </a:extLst>
          </p:cNvPr>
          <p:cNvSpPr txBox="1"/>
          <p:nvPr/>
        </p:nvSpPr>
        <p:spPr>
          <a:xfrm>
            <a:off x="9094773" y="1004384"/>
            <a:ext cx="2562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rlin Sans FB Demi" panose="020E0802020502020306" pitchFamily="34" charset="0"/>
              </a:rPr>
              <a:t>DISTANCE</a:t>
            </a: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D934C4B0-BB37-44BA-992A-CB5D09EE8E86}"/>
              </a:ext>
            </a:extLst>
          </p:cNvPr>
          <p:cNvSpPr/>
          <p:nvPr/>
        </p:nvSpPr>
        <p:spPr>
          <a:xfrm>
            <a:off x="3381154" y="1015662"/>
            <a:ext cx="5429696" cy="584233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6C821E8-68F5-4D03-A4C3-9696DC2E3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844" y="1893304"/>
            <a:ext cx="3048000" cy="23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08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9A4F1AA-330C-406A-A1B0-8C9DA76AB608}"/>
              </a:ext>
            </a:extLst>
          </p:cNvPr>
          <p:cNvSpPr txBox="1"/>
          <p:nvPr/>
        </p:nvSpPr>
        <p:spPr>
          <a:xfrm>
            <a:off x="283926" y="1223889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PROBLEM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104F8E8-8A34-4908-84B0-F71DFE44EBB8}"/>
              </a:ext>
            </a:extLst>
          </p:cNvPr>
          <p:cNvSpPr txBox="1"/>
          <p:nvPr/>
        </p:nvSpPr>
        <p:spPr>
          <a:xfrm>
            <a:off x="283921" y="1789593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MOTIVATION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FF8B7F-77C9-4F53-8285-6012DCB1C1C4}"/>
              </a:ext>
            </a:extLst>
          </p:cNvPr>
          <p:cNvSpPr txBox="1"/>
          <p:nvPr/>
        </p:nvSpPr>
        <p:spPr>
          <a:xfrm>
            <a:off x="283921" y="2402464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RELATED WORKS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4659E9D-76D1-41F5-BE29-1F22799EB1A4}"/>
              </a:ext>
            </a:extLst>
          </p:cNvPr>
          <p:cNvSpPr txBox="1"/>
          <p:nvPr/>
        </p:nvSpPr>
        <p:spPr>
          <a:xfrm>
            <a:off x="283920" y="2990188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OBJECTIVE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97202D4-1E16-4EE2-AFFB-680FA900C0C2}"/>
              </a:ext>
            </a:extLst>
          </p:cNvPr>
          <p:cNvSpPr txBox="1"/>
          <p:nvPr/>
        </p:nvSpPr>
        <p:spPr>
          <a:xfrm>
            <a:off x="283919" y="3643534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METHOD &amp; DATA SET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ABF4A64-FD33-436A-8BE9-C57BE8A4FBF5}"/>
              </a:ext>
            </a:extLst>
          </p:cNvPr>
          <p:cNvSpPr txBox="1"/>
          <p:nvPr/>
        </p:nvSpPr>
        <p:spPr>
          <a:xfrm>
            <a:off x="283917" y="4254668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RESULT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8FB16CD-0CF6-47A7-B8D7-C35A9D895B22}"/>
              </a:ext>
            </a:extLst>
          </p:cNvPr>
          <p:cNvSpPr txBox="1"/>
          <p:nvPr/>
        </p:nvSpPr>
        <p:spPr>
          <a:xfrm>
            <a:off x="-26855" y="4867539"/>
            <a:ext cx="12245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 Demi" panose="020E0802020502020306" pitchFamily="34" charset="0"/>
              </a:rPr>
              <a:t>OPEN PROBLEM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900941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Biểu đồ 5">
            <a:extLst>
              <a:ext uri="{FF2B5EF4-FFF2-40B4-BE49-F238E27FC236}">
                <a16:creationId xmlns:a16="http://schemas.microsoft.com/office/drawing/2014/main" id="{1922BCA5-4848-4412-8977-F565414E1D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18370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964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39997C5-6E63-407A-BC5A-A73B1C1A0469}"/>
              </a:ext>
            </a:extLst>
          </p:cNvPr>
          <p:cNvSpPr txBox="1"/>
          <p:nvPr/>
        </p:nvSpPr>
        <p:spPr>
          <a:xfrm>
            <a:off x="1791502" y="570562"/>
            <a:ext cx="2180493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input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288DD42-F572-4D9D-9EF2-6DBC57C1CFAB}"/>
              </a:ext>
            </a:extLst>
          </p:cNvPr>
          <p:cNvSpPr txBox="1"/>
          <p:nvPr/>
        </p:nvSpPr>
        <p:spPr>
          <a:xfrm>
            <a:off x="8220007" y="570562"/>
            <a:ext cx="2499575" cy="769441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output</a:t>
            </a: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2FA5ADF-BA29-4B18-9AD3-3D58ED52BB56}"/>
              </a:ext>
            </a:extLst>
          </p:cNvPr>
          <p:cNvSpPr/>
          <p:nvPr/>
        </p:nvSpPr>
        <p:spPr>
          <a:xfrm>
            <a:off x="1052948" y="1688123"/>
            <a:ext cx="3657600" cy="382641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88EF837-34EC-431B-A868-066B900553C5}"/>
              </a:ext>
            </a:extLst>
          </p:cNvPr>
          <p:cNvSpPr/>
          <p:nvPr/>
        </p:nvSpPr>
        <p:spPr>
          <a:xfrm>
            <a:off x="1181685" y="1800665"/>
            <a:ext cx="3404382" cy="35872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4C4940A-B499-43A3-B27E-68C5A0419386}"/>
              </a:ext>
            </a:extLst>
          </p:cNvPr>
          <p:cNvSpPr txBox="1"/>
          <p:nvPr/>
        </p:nvSpPr>
        <p:spPr>
          <a:xfrm>
            <a:off x="1052948" y="5627077"/>
            <a:ext cx="389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 Gesture Image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FE771340-224B-4E25-89D1-0A0E381C806A}"/>
              </a:ext>
            </a:extLst>
          </p:cNvPr>
          <p:cNvSpPr txBox="1"/>
          <p:nvPr/>
        </p:nvSpPr>
        <p:spPr>
          <a:xfrm>
            <a:off x="7524360" y="1688123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One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8E3440B1-A4B7-4E46-A8BC-7401A3EA5BF0}"/>
              </a:ext>
            </a:extLst>
          </p:cNvPr>
          <p:cNvSpPr txBox="1"/>
          <p:nvPr/>
        </p:nvSpPr>
        <p:spPr>
          <a:xfrm>
            <a:off x="7524359" y="2258829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DA3FF15-35A6-49D7-BBDC-A2BE0C8EFC75}"/>
              </a:ext>
            </a:extLst>
          </p:cNvPr>
          <p:cNvSpPr txBox="1"/>
          <p:nvPr/>
        </p:nvSpPr>
        <p:spPr>
          <a:xfrm>
            <a:off x="7524359" y="2829535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Palm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0D191B0C-B070-43D2-AD7A-A23CE2135B0B}"/>
              </a:ext>
            </a:extLst>
          </p:cNvPr>
          <p:cNvSpPr txBox="1"/>
          <p:nvPr/>
        </p:nvSpPr>
        <p:spPr>
          <a:xfrm>
            <a:off x="7524359" y="3429622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OK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D0540508-3F2F-4F85-AB37-4C3ED75CDEA8}"/>
              </a:ext>
            </a:extLst>
          </p:cNvPr>
          <p:cNvSpPr txBox="1"/>
          <p:nvPr/>
        </p:nvSpPr>
        <p:spPr>
          <a:xfrm>
            <a:off x="7524359" y="4006117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Thump up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B89B5EB9-BE83-4EDC-A693-EDA4A43BB46F}"/>
              </a:ext>
            </a:extLst>
          </p:cNvPr>
          <p:cNvSpPr txBox="1"/>
          <p:nvPr/>
        </p:nvSpPr>
        <p:spPr>
          <a:xfrm>
            <a:off x="7524359" y="4590892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Pointing up</a:t>
            </a:r>
          </a:p>
        </p:txBody>
      </p:sp>
      <p:sp>
        <p:nvSpPr>
          <p:cNvPr id="3" name="Hình tự do: Hình 2">
            <a:extLst>
              <a:ext uri="{FF2B5EF4-FFF2-40B4-BE49-F238E27FC236}">
                <a16:creationId xmlns:a16="http://schemas.microsoft.com/office/drawing/2014/main" id="{6B90A1AF-9A83-40C0-BFDE-C8040E0FD6DE}"/>
              </a:ext>
            </a:extLst>
          </p:cNvPr>
          <p:cNvSpPr/>
          <p:nvPr/>
        </p:nvSpPr>
        <p:spPr>
          <a:xfrm>
            <a:off x="1190847" y="3274828"/>
            <a:ext cx="2573079" cy="2105246"/>
          </a:xfrm>
          <a:custGeom>
            <a:avLst/>
            <a:gdLst>
              <a:gd name="connsiteX0" fmla="*/ 0 w 2573079"/>
              <a:gd name="connsiteY0" fmla="*/ 765544 h 2105246"/>
              <a:gd name="connsiteX1" fmla="*/ 978195 w 2573079"/>
              <a:gd name="connsiteY1" fmla="*/ 0 h 2105246"/>
              <a:gd name="connsiteX2" fmla="*/ 2573079 w 2573079"/>
              <a:gd name="connsiteY2" fmla="*/ 2105246 h 2105246"/>
              <a:gd name="connsiteX3" fmla="*/ 21265 w 2573079"/>
              <a:gd name="connsiteY3" fmla="*/ 2105246 h 2105246"/>
              <a:gd name="connsiteX4" fmla="*/ 0 w 2573079"/>
              <a:gd name="connsiteY4" fmla="*/ 765544 h 2105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079" h="2105246">
                <a:moveTo>
                  <a:pt x="0" y="765544"/>
                </a:moveTo>
                <a:lnTo>
                  <a:pt x="978195" y="0"/>
                </a:lnTo>
                <a:lnTo>
                  <a:pt x="2573079" y="2105246"/>
                </a:lnTo>
                <a:lnTo>
                  <a:pt x="21265" y="2105246"/>
                </a:lnTo>
                <a:lnTo>
                  <a:pt x="0" y="76554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ình tự do: Hình 4">
            <a:extLst>
              <a:ext uri="{FF2B5EF4-FFF2-40B4-BE49-F238E27FC236}">
                <a16:creationId xmlns:a16="http://schemas.microsoft.com/office/drawing/2014/main" id="{F92ED7B3-7195-4259-A6F8-AD11DE4446F8}"/>
              </a:ext>
            </a:extLst>
          </p:cNvPr>
          <p:cNvSpPr/>
          <p:nvPr/>
        </p:nvSpPr>
        <p:spPr>
          <a:xfrm>
            <a:off x="3168502" y="3891516"/>
            <a:ext cx="1424763" cy="1509824"/>
          </a:xfrm>
          <a:custGeom>
            <a:avLst/>
            <a:gdLst>
              <a:gd name="connsiteX0" fmla="*/ 0 w 1424763"/>
              <a:gd name="connsiteY0" fmla="*/ 723014 h 1509824"/>
              <a:gd name="connsiteX1" fmla="*/ 786810 w 1424763"/>
              <a:gd name="connsiteY1" fmla="*/ 0 h 1509824"/>
              <a:gd name="connsiteX2" fmla="*/ 1424763 w 1424763"/>
              <a:gd name="connsiteY2" fmla="*/ 723014 h 1509824"/>
              <a:gd name="connsiteX3" fmla="*/ 1424763 w 1424763"/>
              <a:gd name="connsiteY3" fmla="*/ 1467293 h 1509824"/>
              <a:gd name="connsiteX4" fmla="*/ 574158 w 1424763"/>
              <a:gd name="connsiteY4" fmla="*/ 1509824 h 1509824"/>
              <a:gd name="connsiteX5" fmla="*/ 0 w 1424763"/>
              <a:gd name="connsiteY5" fmla="*/ 723014 h 150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763" h="1509824">
                <a:moveTo>
                  <a:pt x="0" y="723014"/>
                </a:moveTo>
                <a:lnTo>
                  <a:pt x="786810" y="0"/>
                </a:lnTo>
                <a:lnTo>
                  <a:pt x="1424763" y="723014"/>
                </a:lnTo>
                <a:lnTo>
                  <a:pt x="1424763" y="1467293"/>
                </a:lnTo>
                <a:lnTo>
                  <a:pt x="574158" y="1509824"/>
                </a:lnTo>
                <a:lnTo>
                  <a:pt x="0" y="7230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F1A6BCE2-B713-4CDB-AB80-5D6003E56EDE}"/>
              </a:ext>
            </a:extLst>
          </p:cNvPr>
          <p:cNvSpPr/>
          <p:nvPr/>
        </p:nvSpPr>
        <p:spPr>
          <a:xfrm>
            <a:off x="3674283" y="2503765"/>
            <a:ext cx="595424" cy="59700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31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E880BA2-6CDD-4846-B5E7-49165B0DAFA2}"/>
              </a:ext>
            </a:extLst>
          </p:cNvPr>
          <p:cNvSpPr txBox="1"/>
          <p:nvPr/>
        </p:nvSpPr>
        <p:spPr>
          <a:xfrm>
            <a:off x="283923" y="2921168"/>
            <a:ext cx="1162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HAND GESTURE RECOGNITION</a:t>
            </a:r>
          </a:p>
          <a:p>
            <a:pPr algn="ctr"/>
            <a:r>
              <a:rPr lang="en-US" sz="6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NEW METHOD</a:t>
            </a:r>
          </a:p>
        </p:txBody>
      </p:sp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55237C08-A85C-4C7C-9247-B3A352492B68}"/>
              </a:ext>
            </a:extLst>
          </p:cNvPr>
          <p:cNvCxnSpPr>
            <a:cxnSpLocks/>
          </p:cNvCxnSpPr>
          <p:nvPr/>
        </p:nvCxnSpPr>
        <p:spPr>
          <a:xfrm>
            <a:off x="7710123" y="-1"/>
            <a:ext cx="0" cy="685800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D412435-5AB1-4B0C-AB38-657636253FBF}"/>
              </a:ext>
            </a:extLst>
          </p:cNvPr>
          <p:cNvSpPr txBox="1"/>
          <p:nvPr/>
        </p:nvSpPr>
        <p:spPr>
          <a:xfrm>
            <a:off x="1227264" y="28134"/>
            <a:ext cx="5046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rlin Sans FB Demi" panose="020E0802020502020306" pitchFamily="34" charset="0"/>
              </a:rPr>
              <a:t>HAND DETECTION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1B7BD8B-A7EE-44DE-93FB-E7AC96335705}"/>
              </a:ext>
            </a:extLst>
          </p:cNvPr>
          <p:cNvSpPr txBox="1"/>
          <p:nvPr/>
        </p:nvSpPr>
        <p:spPr>
          <a:xfrm>
            <a:off x="7814476" y="-1"/>
            <a:ext cx="4376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rlin Sans FB Demi" panose="020E0802020502020306" pitchFamily="34" charset="0"/>
              </a:rPr>
              <a:t>CLASSIFICATION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DEAF22E-2205-4BD7-A6F7-DE4DDDCA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64" y="772413"/>
            <a:ext cx="4901476" cy="4901476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5811C00-6E33-4963-B3C1-FC7AA1AFFEA4}"/>
              </a:ext>
            </a:extLst>
          </p:cNvPr>
          <p:cNvSpPr txBox="1"/>
          <p:nvPr/>
        </p:nvSpPr>
        <p:spPr>
          <a:xfrm>
            <a:off x="0" y="5381501"/>
            <a:ext cx="2459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Berlin Sans FB Demi" panose="020E0802020502020306" pitchFamily="34" charset="0"/>
              </a:rPr>
              <a:t>REAL - TIME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324DF7E1-987F-4ADA-872F-880B55ECD545}"/>
              </a:ext>
            </a:extLst>
          </p:cNvPr>
          <p:cNvSpPr txBox="1"/>
          <p:nvPr/>
        </p:nvSpPr>
        <p:spPr>
          <a:xfrm>
            <a:off x="2459274" y="5381500"/>
            <a:ext cx="322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Berlin Sans FB Demi" panose="020E0802020502020306" pitchFamily="34" charset="0"/>
              </a:rPr>
              <a:t>MULTI-PERSON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A3C5FE1-1E09-40D4-B45E-68B32643B3A7}"/>
              </a:ext>
            </a:extLst>
          </p:cNvPr>
          <p:cNvSpPr txBox="1"/>
          <p:nvPr/>
        </p:nvSpPr>
        <p:spPr>
          <a:xfrm>
            <a:off x="4991621" y="5381499"/>
            <a:ext cx="3229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Berlin Sans FB Demi" panose="020E0802020502020306" pitchFamily="34" charset="0"/>
              </a:rPr>
              <a:t>KEYPOINT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E941AB30-AFC8-4A3D-A9DA-B8FEFAFF1026}"/>
              </a:ext>
            </a:extLst>
          </p:cNvPr>
          <p:cNvSpPr txBox="1"/>
          <p:nvPr/>
        </p:nvSpPr>
        <p:spPr>
          <a:xfrm>
            <a:off x="0" y="5966274"/>
            <a:ext cx="3229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Berlin Sans FB Demi" panose="020E0802020502020306" pitchFamily="34" charset="0"/>
              </a:rPr>
              <a:t>DETECTION LIB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FC30999-33C2-4F24-83C8-0EE6EDDF7085}"/>
              </a:ext>
            </a:extLst>
          </p:cNvPr>
          <p:cNvSpPr txBox="1"/>
          <p:nvPr/>
        </p:nvSpPr>
        <p:spPr>
          <a:xfrm>
            <a:off x="3013401" y="5966271"/>
            <a:ext cx="5106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Berlin Sans FB Demi" panose="020E0802020502020306" pitchFamily="34" charset="0"/>
              </a:rPr>
              <a:t>FOR BODY, FACE, </a:t>
            </a:r>
            <a:r>
              <a:rPr lang="en-US" sz="3200" dirty="0">
                <a:solidFill>
                  <a:srgbClr val="C00000"/>
                </a:solidFill>
                <a:latin typeface="Berlin Sans FB Demi" panose="020E0802020502020306" pitchFamily="34" charset="0"/>
              </a:rPr>
              <a:t>HAND</a:t>
            </a: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68B0D819-B49B-4D35-904D-8930218F0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76" y="1909376"/>
            <a:ext cx="4377524" cy="2887351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1E5EE6DB-0E41-4488-B693-A22A5B93B66E}"/>
              </a:ext>
            </a:extLst>
          </p:cNvPr>
          <p:cNvSpPr txBox="1"/>
          <p:nvPr/>
        </p:nvSpPr>
        <p:spPr>
          <a:xfrm>
            <a:off x="8773021" y="5386467"/>
            <a:ext cx="2459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Berlin Sans FB Demi" panose="020E0802020502020306" pitchFamily="34" charset="0"/>
              </a:rPr>
              <a:t>CNN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6A1204A-F50C-4ACE-9C14-EE1482F90274}"/>
              </a:ext>
            </a:extLst>
          </p:cNvPr>
          <p:cNvSpPr txBox="1"/>
          <p:nvPr/>
        </p:nvSpPr>
        <p:spPr>
          <a:xfrm>
            <a:off x="8753609" y="5940359"/>
            <a:ext cx="2459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Berlin Sans FB Demi" panose="020E0802020502020306" pitchFamily="34" charset="0"/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42498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18BDCFB-7EF4-4414-B968-D8C0238113CA}"/>
              </a:ext>
            </a:extLst>
          </p:cNvPr>
          <p:cNvSpPr txBox="1"/>
          <p:nvPr/>
        </p:nvSpPr>
        <p:spPr>
          <a:xfrm>
            <a:off x="-26848" y="-224210"/>
            <a:ext cx="12245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Berlin Sans FB Demi" panose="020E0802020502020306" pitchFamily="34" charset="0"/>
              </a:rPr>
              <a:t>INPUT</a:t>
            </a:r>
            <a:r>
              <a:rPr lang="en-US" sz="6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 </a:t>
            </a:r>
            <a:r>
              <a:rPr lang="en-US" sz="2800" dirty="0">
                <a:latin typeface="Berlin Sans FB Demi" panose="020E0802020502020306" pitchFamily="34" charset="0"/>
              </a:rPr>
              <a:t>FROM</a:t>
            </a:r>
            <a:r>
              <a:rPr lang="en-US" sz="3600" dirty="0">
                <a:latin typeface="Berlin Sans FB Demi" panose="020E0802020502020306" pitchFamily="34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Berlin Sans FB Demi" panose="020E0802020502020306" pitchFamily="34" charset="0"/>
              </a:rPr>
              <a:t>OPENPOSE</a:t>
            </a:r>
            <a:r>
              <a:rPr lang="en-US" sz="3600" dirty="0">
                <a:latin typeface="Berlin Sans FB Demi" panose="020E0802020502020306" pitchFamily="34" charset="0"/>
              </a:rPr>
              <a:t> ?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0140880-70CD-4903-9B45-9EFC895F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42" y="1571095"/>
            <a:ext cx="3713957" cy="3715810"/>
          </a:xfrm>
          <a:prstGeom prst="ellipse">
            <a:avLst/>
          </a:prstGeom>
          <a:ln w="508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AC8D000D-D80B-44D7-BB24-8521A9A35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82" y="1572948"/>
            <a:ext cx="3713957" cy="3713957"/>
          </a:xfrm>
          <a:prstGeom prst="ellipse">
            <a:avLst/>
          </a:prstGeom>
          <a:ln w="508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Hình tự do: Hình 6">
            <a:extLst>
              <a:ext uri="{FF2B5EF4-FFF2-40B4-BE49-F238E27FC236}">
                <a16:creationId xmlns:a16="http://schemas.microsoft.com/office/drawing/2014/main" id="{C6EFCC2C-5297-467B-B715-A658D49CCB7A}"/>
              </a:ext>
            </a:extLst>
          </p:cNvPr>
          <p:cNvSpPr/>
          <p:nvPr/>
        </p:nvSpPr>
        <p:spPr>
          <a:xfrm>
            <a:off x="5613009" y="2504049"/>
            <a:ext cx="492369" cy="1814733"/>
          </a:xfrm>
          <a:custGeom>
            <a:avLst/>
            <a:gdLst>
              <a:gd name="connsiteX0" fmla="*/ 239151 w 492369"/>
              <a:gd name="connsiteY0" fmla="*/ 0 h 1814733"/>
              <a:gd name="connsiteX1" fmla="*/ 337625 w 492369"/>
              <a:gd name="connsiteY1" fmla="*/ 196948 h 1814733"/>
              <a:gd name="connsiteX2" fmla="*/ 407963 w 492369"/>
              <a:gd name="connsiteY2" fmla="*/ 379828 h 1814733"/>
              <a:gd name="connsiteX3" fmla="*/ 478302 w 492369"/>
              <a:gd name="connsiteY3" fmla="*/ 618979 h 1814733"/>
              <a:gd name="connsiteX4" fmla="*/ 492369 w 492369"/>
              <a:gd name="connsiteY4" fmla="*/ 872197 h 1814733"/>
              <a:gd name="connsiteX5" fmla="*/ 478302 w 492369"/>
              <a:gd name="connsiteY5" fmla="*/ 1153551 h 1814733"/>
              <a:gd name="connsiteX6" fmla="*/ 422031 w 492369"/>
              <a:gd name="connsiteY6" fmla="*/ 1392702 h 1814733"/>
              <a:gd name="connsiteX7" fmla="*/ 351693 w 492369"/>
              <a:gd name="connsiteY7" fmla="*/ 1631853 h 1814733"/>
              <a:gd name="connsiteX8" fmla="*/ 253219 w 492369"/>
              <a:gd name="connsiteY8" fmla="*/ 1814733 h 1814733"/>
              <a:gd name="connsiteX9" fmla="*/ 126609 w 492369"/>
              <a:gd name="connsiteY9" fmla="*/ 1603717 h 1814733"/>
              <a:gd name="connsiteX10" fmla="*/ 28136 w 492369"/>
              <a:gd name="connsiteY10" fmla="*/ 1294228 h 1814733"/>
              <a:gd name="connsiteX11" fmla="*/ 0 w 492369"/>
              <a:gd name="connsiteY11" fmla="*/ 956603 h 1814733"/>
              <a:gd name="connsiteX12" fmla="*/ 42203 w 492369"/>
              <a:gd name="connsiteY12" fmla="*/ 520505 h 1814733"/>
              <a:gd name="connsiteX13" fmla="*/ 126609 w 492369"/>
              <a:gd name="connsiteY13" fmla="*/ 267286 h 1814733"/>
              <a:gd name="connsiteX14" fmla="*/ 239151 w 492369"/>
              <a:gd name="connsiteY14" fmla="*/ 0 h 181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2369" h="1814733">
                <a:moveTo>
                  <a:pt x="239151" y="0"/>
                </a:moveTo>
                <a:lnTo>
                  <a:pt x="337625" y="196948"/>
                </a:lnTo>
                <a:lnTo>
                  <a:pt x="407963" y="379828"/>
                </a:lnTo>
                <a:lnTo>
                  <a:pt x="478302" y="618979"/>
                </a:lnTo>
                <a:lnTo>
                  <a:pt x="492369" y="872197"/>
                </a:lnTo>
                <a:lnTo>
                  <a:pt x="478302" y="1153551"/>
                </a:lnTo>
                <a:lnTo>
                  <a:pt x="422031" y="1392702"/>
                </a:lnTo>
                <a:lnTo>
                  <a:pt x="351693" y="1631853"/>
                </a:lnTo>
                <a:lnTo>
                  <a:pt x="253219" y="1814733"/>
                </a:lnTo>
                <a:lnTo>
                  <a:pt x="126609" y="1603717"/>
                </a:lnTo>
                <a:lnTo>
                  <a:pt x="28136" y="1294228"/>
                </a:lnTo>
                <a:lnTo>
                  <a:pt x="0" y="956603"/>
                </a:lnTo>
                <a:lnTo>
                  <a:pt x="42203" y="520505"/>
                </a:lnTo>
                <a:lnTo>
                  <a:pt x="126609" y="267286"/>
                </a:lnTo>
                <a:lnTo>
                  <a:pt x="239151" y="0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63005D7-A886-400C-A14A-BEA391AFC449}"/>
              </a:ext>
            </a:extLst>
          </p:cNvPr>
          <p:cNvSpPr txBox="1"/>
          <p:nvPr/>
        </p:nvSpPr>
        <p:spPr>
          <a:xfrm>
            <a:off x="496706" y="1106958"/>
            <a:ext cx="3232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BETTER ACCURACY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AEBFD0B-1EDE-45FC-8629-AF4301AB0A21}"/>
              </a:ext>
            </a:extLst>
          </p:cNvPr>
          <p:cNvSpPr txBox="1"/>
          <p:nvPr/>
        </p:nvSpPr>
        <p:spPr>
          <a:xfrm>
            <a:off x="-418886" y="3098195"/>
            <a:ext cx="3232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NO DISTANCE PROBLEM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E0E6D32-C7D2-4A6A-9BCA-D1DDD9894769}"/>
              </a:ext>
            </a:extLst>
          </p:cNvPr>
          <p:cNvSpPr txBox="1"/>
          <p:nvPr/>
        </p:nvSpPr>
        <p:spPr>
          <a:xfrm>
            <a:off x="8422975" y="1348436"/>
            <a:ext cx="323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GOOD CLASSIFER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F57EB412-AE08-4373-A705-52C7CDB8C5CA}"/>
              </a:ext>
            </a:extLst>
          </p:cNvPr>
          <p:cNvSpPr txBox="1"/>
          <p:nvPr/>
        </p:nvSpPr>
        <p:spPr>
          <a:xfrm>
            <a:off x="966736" y="4796936"/>
            <a:ext cx="22922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rlin Sans FB Demi" panose="020E0802020502020306" pitchFamily="34" charset="0"/>
              </a:rPr>
              <a:t>NO SKIN COLOR PROBLEM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20FE602-E3F8-4F8C-BFE7-7158D0DF54DC}"/>
              </a:ext>
            </a:extLst>
          </p:cNvPr>
          <p:cNvSpPr txBox="1"/>
          <p:nvPr/>
        </p:nvSpPr>
        <p:spPr>
          <a:xfrm>
            <a:off x="9569093" y="3056060"/>
            <a:ext cx="193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EFFICIENT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9AF810A-29EF-4AA8-862F-7BD0123DE324}"/>
              </a:ext>
            </a:extLst>
          </p:cNvPr>
          <p:cNvSpPr txBox="1"/>
          <p:nvPr/>
        </p:nvSpPr>
        <p:spPr>
          <a:xfrm>
            <a:off x="8868537" y="4796936"/>
            <a:ext cx="117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31078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194A669-E443-4F9B-9D03-C16810A1D496}"/>
              </a:ext>
            </a:extLst>
          </p:cNvPr>
          <p:cNvSpPr txBox="1"/>
          <p:nvPr/>
        </p:nvSpPr>
        <p:spPr>
          <a:xfrm>
            <a:off x="-26848" y="2413337"/>
            <a:ext cx="12245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 Demi" panose="020E0802020502020306" pitchFamily="34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93512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39997C5-6E63-407A-BC5A-A73B1C1A0469}"/>
              </a:ext>
            </a:extLst>
          </p:cNvPr>
          <p:cNvSpPr txBox="1"/>
          <p:nvPr/>
        </p:nvSpPr>
        <p:spPr>
          <a:xfrm>
            <a:off x="1791502" y="570562"/>
            <a:ext cx="2180493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input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288DD42-F572-4D9D-9EF2-6DBC57C1CFAB}"/>
              </a:ext>
            </a:extLst>
          </p:cNvPr>
          <p:cNvSpPr txBox="1"/>
          <p:nvPr/>
        </p:nvSpPr>
        <p:spPr>
          <a:xfrm>
            <a:off x="8220007" y="570562"/>
            <a:ext cx="2499575" cy="769441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output</a:t>
            </a: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2FA5ADF-BA29-4B18-9AD3-3D58ED52BB56}"/>
              </a:ext>
            </a:extLst>
          </p:cNvPr>
          <p:cNvSpPr/>
          <p:nvPr/>
        </p:nvSpPr>
        <p:spPr>
          <a:xfrm>
            <a:off x="1052948" y="1688123"/>
            <a:ext cx="3657600" cy="382641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88EF837-34EC-431B-A868-066B900553C5}"/>
              </a:ext>
            </a:extLst>
          </p:cNvPr>
          <p:cNvSpPr/>
          <p:nvPr/>
        </p:nvSpPr>
        <p:spPr>
          <a:xfrm>
            <a:off x="1181685" y="1800665"/>
            <a:ext cx="3404382" cy="35872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4C4940A-B499-43A3-B27E-68C5A0419386}"/>
              </a:ext>
            </a:extLst>
          </p:cNvPr>
          <p:cNvSpPr txBox="1"/>
          <p:nvPr/>
        </p:nvSpPr>
        <p:spPr>
          <a:xfrm rot="19221413">
            <a:off x="1162398" y="2981696"/>
            <a:ext cx="389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 Gesture Image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FE771340-224B-4E25-89D1-0A0E381C806A}"/>
              </a:ext>
            </a:extLst>
          </p:cNvPr>
          <p:cNvSpPr txBox="1"/>
          <p:nvPr/>
        </p:nvSpPr>
        <p:spPr>
          <a:xfrm>
            <a:off x="7524360" y="1688123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One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8E3440B1-A4B7-4E46-A8BC-7401A3EA5BF0}"/>
              </a:ext>
            </a:extLst>
          </p:cNvPr>
          <p:cNvSpPr txBox="1"/>
          <p:nvPr/>
        </p:nvSpPr>
        <p:spPr>
          <a:xfrm>
            <a:off x="7524359" y="2258829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DA3FF15-35A6-49D7-BBDC-A2BE0C8EFC75}"/>
              </a:ext>
            </a:extLst>
          </p:cNvPr>
          <p:cNvSpPr txBox="1"/>
          <p:nvPr/>
        </p:nvSpPr>
        <p:spPr>
          <a:xfrm>
            <a:off x="7524359" y="2829535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Palm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0D191B0C-B070-43D2-AD7A-A23CE2135B0B}"/>
              </a:ext>
            </a:extLst>
          </p:cNvPr>
          <p:cNvSpPr txBox="1"/>
          <p:nvPr/>
        </p:nvSpPr>
        <p:spPr>
          <a:xfrm>
            <a:off x="7524359" y="3429622"/>
            <a:ext cx="389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D0540508-3F2F-4F85-AB37-4C3ED75CDEA8}"/>
              </a:ext>
            </a:extLst>
          </p:cNvPr>
          <p:cNvSpPr txBox="1"/>
          <p:nvPr/>
        </p:nvSpPr>
        <p:spPr>
          <a:xfrm>
            <a:off x="7524359" y="4006117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Thump up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B89B5EB9-BE83-4EDC-A693-EDA4A43BB46F}"/>
              </a:ext>
            </a:extLst>
          </p:cNvPr>
          <p:cNvSpPr txBox="1"/>
          <p:nvPr/>
        </p:nvSpPr>
        <p:spPr>
          <a:xfrm>
            <a:off x="7524359" y="4590892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Pointing up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9FE99392-2B53-4E57-AF04-4A92AF90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4" y="1805334"/>
            <a:ext cx="3404382" cy="35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1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39997C5-6E63-407A-BC5A-A73B1C1A0469}"/>
              </a:ext>
            </a:extLst>
          </p:cNvPr>
          <p:cNvSpPr txBox="1"/>
          <p:nvPr/>
        </p:nvSpPr>
        <p:spPr>
          <a:xfrm>
            <a:off x="1791502" y="570562"/>
            <a:ext cx="2180493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input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288DD42-F572-4D9D-9EF2-6DBC57C1CFAB}"/>
              </a:ext>
            </a:extLst>
          </p:cNvPr>
          <p:cNvSpPr txBox="1"/>
          <p:nvPr/>
        </p:nvSpPr>
        <p:spPr>
          <a:xfrm>
            <a:off x="8220007" y="570562"/>
            <a:ext cx="2499575" cy="769441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output</a:t>
            </a: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2FA5ADF-BA29-4B18-9AD3-3D58ED52BB56}"/>
              </a:ext>
            </a:extLst>
          </p:cNvPr>
          <p:cNvSpPr/>
          <p:nvPr/>
        </p:nvSpPr>
        <p:spPr>
          <a:xfrm>
            <a:off x="1052948" y="1688123"/>
            <a:ext cx="3657600" cy="382641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88EF837-34EC-431B-A868-066B900553C5}"/>
              </a:ext>
            </a:extLst>
          </p:cNvPr>
          <p:cNvSpPr/>
          <p:nvPr/>
        </p:nvSpPr>
        <p:spPr>
          <a:xfrm>
            <a:off x="1181685" y="1800665"/>
            <a:ext cx="3404382" cy="35872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4C4940A-B499-43A3-B27E-68C5A0419386}"/>
              </a:ext>
            </a:extLst>
          </p:cNvPr>
          <p:cNvSpPr txBox="1"/>
          <p:nvPr/>
        </p:nvSpPr>
        <p:spPr>
          <a:xfrm rot="19221413">
            <a:off x="1162398" y="2981696"/>
            <a:ext cx="389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 Gesture Image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FE771340-224B-4E25-89D1-0A0E381C806A}"/>
              </a:ext>
            </a:extLst>
          </p:cNvPr>
          <p:cNvSpPr txBox="1"/>
          <p:nvPr/>
        </p:nvSpPr>
        <p:spPr>
          <a:xfrm>
            <a:off x="7524360" y="1688123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One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8E3440B1-A4B7-4E46-A8BC-7401A3EA5BF0}"/>
              </a:ext>
            </a:extLst>
          </p:cNvPr>
          <p:cNvSpPr txBox="1"/>
          <p:nvPr/>
        </p:nvSpPr>
        <p:spPr>
          <a:xfrm>
            <a:off x="7524359" y="2258829"/>
            <a:ext cx="389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DA3FF15-35A6-49D7-BBDC-A2BE0C8EFC75}"/>
              </a:ext>
            </a:extLst>
          </p:cNvPr>
          <p:cNvSpPr txBox="1"/>
          <p:nvPr/>
        </p:nvSpPr>
        <p:spPr>
          <a:xfrm>
            <a:off x="7524359" y="2829535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Palm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0D191B0C-B070-43D2-AD7A-A23CE2135B0B}"/>
              </a:ext>
            </a:extLst>
          </p:cNvPr>
          <p:cNvSpPr txBox="1"/>
          <p:nvPr/>
        </p:nvSpPr>
        <p:spPr>
          <a:xfrm>
            <a:off x="7524359" y="3429622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OK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D0540508-3F2F-4F85-AB37-4C3ED75CDEA8}"/>
              </a:ext>
            </a:extLst>
          </p:cNvPr>
          <p:cNvSpPr txBox="1"/>
          <p:nvPr/>
        </p:nvSpPr>
        <p:spPr>
          <a:xfrm>
            <a:off x="7524359" y="4006117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Thump up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B89B5EB9-BE83-4EDC-A693-EDA4A43BB46F}"/>
              </a:ext>
            </a:extLst>
          </p:cNvPr>
          <p:cNvSpPr txBox="1"/>
          <p:nvPr/>
        </p:nvSpPr>
        <p:spPr>
          <a:xfrm>
            <a:off x="7524359" y="4590892"/>
            <a:ext cx="3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Pointing up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7380D24-454D-4A24-A817-291C2F2D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4" y="1800663"/>
            <a:ext cx="3404382" cy="35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8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9A4F1AA-330C-406A-A1B0-8C9DA76AB608}"/>
              </a:ext>
            </a:extLst>
          </p:cNvPr>
          <p:cNvSpPr txBox="1"/>
          <p:nvPr/>
        </p:nvSpPr>
        <p:spPr>
          <a:xfrm>
            <a:off x="283926" y="1223889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PROBLEM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104F8E8-8A34-4908-84B0-F71DFE44EBB8}"/>
              </a:ext>
            </a:extLst>
          </p:cNvPr>
          <p:cNvSpPr txBox="1"/>
          <p:nvPr/>
        </p:nvSpPr>
        <p:spPr>
          <a:xfrm>
            <a:off x="283921" y="1789593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 Demi" panose="020E0802020502020306" pitchFamily="34" charset="0"/>
              </a:rPr>
              <a:t>MOTIVATION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FF8B7F-77C9-4F53-8285-6012DCB1C1C4}"/>
              </a:ext>
            </a:extLst>
          </p:cNvPr>
          <p:cNvSpPr txBox="1"/>
          <p:nvPr/>
        </p:nvSpPr>
        <p:spPr>
          <a:xfrm>
            <a:off x="283921" y="2640326"/>
            <a:ext cx="11624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RELATED WORKS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4659E9D-76D1-41F5-BE29-1F22799EB1A4}"/>
              </a:ext>
            </a:extLst>
          </p:cNvPr>
          <p:cNvSpPr txBox="1"/>
          <p:nvPr/>
        </p:nvSpPr>
        <p:spPr>
          <a:xfrm>
            <a:off x="283925" y="3263907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OBJECTIVE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97202D4-1E16-4EE2-AFFB-680FA900C0C2}"/>
              </a:ext>
            </a:extLst>
          </p:cNvPr>
          <p:cNvSpPr txBox="1"/>
          <p:nvPr/>
        </p:nvSpPr>
        <p:spPr>
          <a:xfrm>
            <a:off x="283924" y="3741629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METHOD &amp; DATA SET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ABF4A64-FD33-436A-8BE9-C57BE8A4FBF5}"/>
              </a:ext>
            </a:extLst>
          </p:cNvPr>
          <p:cNvSpPr txBox="1"/>
          <p:nvPr/>
        </p:nvSpPr>
        <p:spPr>
          <a:xfrm>
            <a:off x="283924" y="4261500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RESULT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8FB16CD-0CF6-47A7-B8D7-C35A9D895B22}"/>
              </a:ext>
            </a:extLst>
          </p:cNvPr>
          <p:cNvSpPr txBox="1"/>
          <p:nvPr/>
        </p:nvSpPr>
        <p:spPr>
          <a:xfrm>
            <a:off x="283923" y="4765984"/>
            <a:ext cx="1162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erlin Sans FB Demi" panose="020E0802020502020306" pitchFamily="34" charset="0"/>
              </a:rPr>
              <a:t>OPEN PROBLEM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79371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85062FA-D793-49E6-BE75-C6F7992DF662}"/>
              </a:ext>
            </a:extLst>
          </p:cNvPr>
          <p:cNvSpPr txBox="1"/>
          <p:nvPr/>
        </p:nvSpPr>
        <p:spPr>
          <a:xfrm>
            <a:off x="283923" y="0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A Gesture-based</a:t>
            </a:r>
            <a:r>
              <a:rPr lang="en-US" sz="6000" dirty="0">
                <a:latin typeface="Berlin Sans FB Demi" panose="020E0802020502020306" pitchFamily="34" charset="0"/>
              </a:rPr>
              <a:t> user interface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EAFD4EB-26E7-439C-814D-BD305B676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62" y="1015664"/>
            <a:ext cx="9856873" cy="5371068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247ACD7-8584-487F-98C0-59F2B0BFB562}"/>
              </a:ext>
            </a:extLst>
          </p:cNvPr>
          <p:cNvSpPr txBox="1"/>
          <p:nvPr/>
        </p:nvSpPr>
        <p:spPr>
          <a:xfrm>
            <a:off x="283921" y="5740401"/>
            <a:ext cx="116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Berlin Sans FB Demi" panose="020E0802020502020306" pitchFamily="34" charset="0"/>
              </a:rPr>
              <a:t>Minority Report (2002)</a:t>
            </a:r>
          </a:p>
        </p:txBody>
      </p:sp>
    </p:spTree>
    <p:extLst>
      <p:ext uri="{BB962C8B-B14F-4D97-AF65-F5344CB8AC3E}">
        <p14:creationId xmlns:p14="http://schemas.microsoft.com/office/powerpoint/2010/main" val="168688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85062FA-D793-49E6-BE75-C6F7992DF662}"/>
              </a:ext>
            </a:extLst>
          </p:cNvPr>
          <p:cNvSpPr txBox="1"/>
          <p:nvPr/>
        </p:nvSpPr>
        <p:spPr>
          <a:xfrm>
            <a:off x="283923" y="0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Sign Language </a:t>
            </a:r>
            <a:r>
              <a:rPr lang="en-US" sz="6000" dirty="0">
                <a:latin typeface="Berlin Sans FB Demi" panose="020E0802020502020306" pitchFamily="34" charset="0"/>
              </a:rPr>
              <a:t>translator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FA518A3B-713D-44A0-812E-4F62A1C8B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298" y="1015662"/>
            <a:ext cx="4572000" cy="254317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71B7B3C-ACD8-4454-859A-55C6CA32F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98" y="3558837"/>
            <a:ext cx="4572000" cy="254317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9E575B86-2548-40E0-9851-5171D962B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298" y="3558836"/>
            <a:ext cx="4572000" cy="2543175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B17A9AE-4D1F-4222-A1E6-A115C2E1B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98" y="1015662"/>
            <a:ext cx="4572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1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00B91525-714F-4272-AA7F-92315D595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3EF3BB8-E96F-44BF-8C94-266630B50104}"/>
              </a:ext>
            </a:extLst>
          </p:cNvPr>
          <p:cNvSpPr txBox="1"/>
          <p:nvPr/>
        </p:nvSpPr>
        <p:spPr>
          <a:xfrm>
            <a:off x="283923" y="0"/>
            <a:ext cx="1162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Berlin Sans FB Demi" panose="020E0802020502020306" pitchFamily="34" charset="0"/>
              </a:rPr>
              <a:t>Enhance </a:t>
            </a:r>
            <a:r>
              <a:rPr lang="en-US" sz="6000" dirty="0">
                <a:latin typeface="Berlin Sans FB Demi" panose="020E0802020502020306" pitchFamily="34" charset="0"/>
              </a:rPr>
              <a:t>HCI</a:t>
            </a:r>
          </a:p>
        </p:txBody>
      </p:sp>
    </p:spTree>
    <p:extLst>
      <p:ext uri="{BB962C8B-B14F-4D97-AF65-F5344CB8AC3E}">
        <p14:creationId xmlns:p14="http://schemas.microsoft.com/office/powerpoint/2010/main" val="4057738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483</Words>
  <Application>Microsoft Office PowerPoint</Application>
  <PresentationFormat>Màn hình rộng</PresentationFormat>
  <Paragraphs>199</Paragraphs>
  <Slides>32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41" baseType="lpstr">
      <vt:lpstr>Arial</vt:lpstr>
      <vt:lpstr>Berlin Sans FB Demi</vt:lpstr>
      <vt:lpstr>Calibri</vt:lpstr>
      <vt:lpstr>Calibri Light</vt:lpstr>
      <vt:lpstr>Century Gothic</vt:lpstr>
      <vt:lpstr>Consolas</vt:lpstr>
      <vt:lpstr>Copperplate Gothic Bold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HODUY</dc:creator>
  <cp:lastModifiedBy> </cp:lastModifiedBy>
  <cp:revision>90</cp:revision>
  <dcterms:created xsi:type="dcterms:W3CDTF">2019-01-07T14:19:16Z</dcterms:created>
  <dcterms:modified xsi:type="dcterms:W3CDTF">2019-01-16T15:50:30Z</dcterms:modified>
</cp:coreProperties>
</file>